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02B"/>
    <a:srgbClr val="F6BB00"/>
    <a:srgbClr val="00CCFF"/>
    <a:srgbClr val="00FFCC"/>
    <a:srgbClr val="CCFF33"/>
    <a:srgbClr val="C39BE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2556" y="-5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C63FE-6820-4F24-916C-0056BAA9EAB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2732BF-0931-441C-9AC1-5558166657B1}">
      <dgm:prSet phldrT="[Texto]" custT="1"/>
      <dgm:spPr/>
      <dgm:t>
        <a:bodyPr/>
        <a:lstStyle/>
        <a:p>
          <a:pPr algn="just"/>
          <a:r>
            <a:rPr lang="es-ES" sz="2800" dirty="0"/>
            <a:t>La bioprospección de dichos suelos contaminados, dio lugar al aislamiento de cepas de microalgas que se clasificaron en 7 géneros distintos, tales como </a:t>
          </a:r>
          <a:r>
            <a:rPr lang="es-ES" sz="2800" i="1" dirty="0" err="1"/>
            <a:t>Characiochloris</a:t>
          </a:r>
          <a:r>
            <a:rPr lang="es-ES" sz="2800" i="1" dirty="0"/>
            <a:t>,</a:t>
          </a:r>
          <a:r>
            <a:rPr lang="es-ES" sz="2800" dirty="0"/>
            <a:t> </a:t>
          </a:r>
          <a:r>
            <a:rPr lang="es-ES" sz="2800" i="1" dirty="0" err="1"/>
            <a:t>Tetradesmus</a:t>
          </a:r>
          <a:r>
            <a:rPr lang="es-ES" sz="2800" i="1" dirty="0"/>
            <a:t>, </a:t>
          </a:r>
          <a:r>
            <a:rPr lang="es-ES" sz="2800" i="1" dirty="0" err="1"/>
            <a:t>Muriellopsis</a:t>
          </a:r>
          <a:r>
            <a:rPr lang="es-ES" sz="2800" i="1" dirty="0"/>
            <a:t>, </a:t>
          </a:r>
          <a:r>
            <a:rPr lang="es-ES" sz="2800" i="1" dirty="0" err="1"/>
            <a:t>Chlamydomonas</a:t>
          </a:r>
          <a:r>
            <a:rPr lang="es-ES" sz="2800" i="1" dirty="0"/>
            <a:t>, </a:t>
          </a:r>
          <a:r>
            <a:rPr lang="es-ES" sz="2800" i="1" dirty="0" err="1"/>
            <a:t>Microglena</a:t>
          </a:r>
          <a:r>
            <a:rPr lang="es-ES" sz="2800" i="1" dirty="0"/>
            <a:t>, </a:t>
          </a:r>
          <a:r>
            <a:rPr lang="es-ES" sz="2800" i="1" dirty="0" err="1"/>
            <a:t>Tetracystis</a:t>
          </a:r>
          <a:r>
            <a:rPr lang="es-ES" sz="2800" i="1" dirty="0"/>
            <a:t> </a:t>
          </a:r>
          <a:r>
            <a:rPr lang="es-ES" sz="2800" dirty="0"/>
            <a:t>y </a:t>
          </a:r>
          <a:r>
            <a:rPr lang="es-ES" sz="2800" i="1" dirty="0" err="1"/>
            <a:t>Pumiliosphaera</a:t>
          </a:r>
          <a:r>
            <a:rPr lang="es-ES" sz="2800" dirty="0"/>
            <a:t>. Destacaron las cepas pertenecientes a los géneros </a:t>
          </a:r>
          <a:r>
            <a:rPr lang="es-ES" sz="2800" i="1" dirty="0" err="1"/>
            <a:t>Microglena</a:t>
          </a:r>
          <a:r>
            <a:rPr lang="es-ES" sz="2800" i="1" dirty="0"/>
            <a:t>, </a:t>
          </a:r>
          <a:r>
            <a:rPr lang="es-ES" sz="2800" i="1" dirty="0" err="1"/>
            <a:t>Tetracystis</a:t>
          </a:r>
          <a:r>
            <a:rPr lang="es-ES" sz="2800" i="1" dirty="0"/>
            <a:t>, </a:t>
          </a:r>
          <a:r>
            <a:rPr lang="es-ES" sz="2800" i="1" dirty="0" err="1"/>
            <a:t>Pumiliosphaera</a:t>
          </a:r>
          <a:r>
            <a:rPr lang="es-ES" sz="2800" i="1" dirty="0"/>
            <a:t> </a:t>
          </a:r>
          <a:r>
            <a:rPr lang="es-ES" sz="2800" i="0" dirty="0"/>
            <a:t>y</a:t>
          </a:r>
          <a:r>
            <a:rPr lang="es-ES" sz="2800" i="1" dirty="0"/>
            <a:t> </a:t>
          </a:r>
          <a:r>
            <a:rPr lang="es-ES" sz="2800" i="1" dirty="0" err="1"/>
            <a:t>Chlamydomonas</a:t>
          </a:r>
          <a:r>
            <a:rPr lang="es-ES" sz="2800" dirty="0"/>
            <a:t> por su potencial </a:t>
          </a:r>
          <a:r>
            <a:rPr lang="es-ES" sz="2800" dirty="0" err="1"/>
            <a:t>biorremediador</a:t>
          </a:r>
          <a:r>
            <a:rPr lang="es-ES" sz="2800" dirty="0"/>
            <a:t>, ya que fueron capaces de utilizar </a:t>
          </a:r>
          <a:r>
            <a:rPr lang="es-ES" sz="2800" dirty="0" err="1"/>
            <a:t>tirosol</a:t>
          </a:r>
          <a:r>
            <a:rPr lang="es-ES" sz="2800" dirty="0"/>
            <a:t> como fuente de carbono y energía, siendo éste uno de los </a:t>
          </a:r>
          <a:r>
            <a:rPr lang="es-ES" sz="2800" dirty="0" err="1"/>
            <a:t>polifenoles</a:t>
          </a:r>
          <a:r>
            <a:rPr lang="es-ES" sz="2800" dirty="0"/>
            <a:t> presentes en el </a:t>
          </a:r>
          <a:r>
            <a:rPr lang="es-ES" sz="2800" dirty="0" err="1"/>
            <a:t>alpeorujo</a:t>
          </a:r>
          <a:r>
            <a:rPr lang="es-ES" sz="2800" dirty="0"/>
            <a:t>. </a:t>
          </a:r>
        </a:p>
      </dgm:t>
    </dgm:pt>
    <dgm:pt modelId="{626B11C6-A7D9-4D2E-B4B5-3CEACC6D5ECC}" type="parTrans" cxnId="{ACEE1E7E-8E58-47CA-BC06-2B95E6F87632}">
      <dgm:prSet/>
      <dgm:spPr/>
      <dgm:t>
        <a:bodyPr/>
        <a:lstStyle/>
        <a:p>
          <a:endParaRPr lang="es-ES" sz="2400"/>
        </a:p>
      </dgm:t>
    </dgm:pt>
    <dgm:pt modelId="{E4B145B5-FE17-49C5-B0A4-72309BD4D253}" type="sibTrans" cxnId="{ACEE1E7E-8E58-47CA-BC06-2B95E6F87632}">
      <dgm:prSet/>
      <dgm:spPr/>
      <dgm:t>
        <a:bodyPr/>
        <a:lstStyle/>
        <a:p>
          <a:endParaRPr lang="es-ES" sz="2400"/>
        </a:p>
      </dgm:t>
    </dgm:pt>
    <dgm:pt modelId="{77AED317-AC1A-4389-BD7E-AD3239772744}">
      <dgm:prSet phldrT="[Texto]" custT="1"/>
      <dgm:spPr>
        <a:solidFill>
          <a:srgbClr val="CCFF33"/>
        </a:solidFill>
      </dgm:spPr>
      <dgm:t>
        <a:bodyPr/>
        <a:lstStyle/>
        <a:p>
          <a:endParaRPr lang="es-ES" sz="2400" dirty="0"/>
        </a:p>
      </dgm:t>
    </dgm:pt>
    <dgm:pt modelId="{C24785D3-8A32-4D8B-8958-4E3FA156C0A7}" type="parTrans" cxnId="{00849994-5432-41F2-86B6-DF79B0DCEFC3}">
      <dgm:prSet/>
      <dgm:spPr/>
      <dgm:t>
        <a:bodyPr/>
        <a:lstStyle/>
        <a:p>
          <a:endParaRPr lang="es-ES" sz="2400"/>
        </a:p>
      </dgm:t>
    </dgm:pt>
    <dgm:pt modelId="{E7736E2F-0CCF-4A1E-86F9-990F350C8FBE}" type="sibTrans" cxnId="{00849994-5432-41F2-86B6-DF79B0DCEFC3}">
      <dgm:prSet/>
      <dgm:spPr/>
      <dgm:t>
        <a:bodyPr/>
        <a:lstStyle/>
        <a:p>
          <a:endParaRPr lang="es-ES" sz="2400"/>
        </a:p>
      </dgm:t>
    </dgm:pt>
    <dgm:pt modelId="{C77DFE6A-9264-40BD-B504-95E4B861A250}" type="pres">
      <dgm:prSet presAssocID="{A76C63FE-6820-4F24-916C-0056BAA9EAB2}" presName="linearFlow" presStyleCnt="0">
        <dgm:presLayoutVars>
          <dgm:dir/>
          <dgm:animLvl val="lvl"/>
          <dgm:resizeHandles val="exact"/>
        </dgm:presLayoutVars>
      </dgm:prSet>
      <dgm:spPr/>
    </dgm:pt>
    <dgm:pt modelId="{7C9B294E-9337-454A-9D43-42DB4D6B5F45}" type="pres">
      <dgm:prSet presAssocID="{77AED317-AC1A-4389-BD7E-AD3239772744}" presName="composite" presStyleCnt="0"/>
      <dgm:spPr/>
    </dgm:pt>
    <dgm:pt modelId="{FB359110-9E4C-4A1F-AE5D-BD21285E78F1}" type="pres">
      <dgm:prSet presAssocID="{77AED317-AC1A-4389-BD7E-AD3239772744}" presName="parentText" presStyleLbl="alignNode1" presStyleIdx="0" presStyleCnt="1" custScaleX="160876" custScaleY="137590" custLinFactX="-200000" custLinFactNeighborX="-210169" custLinFactNeighborY="4744">
        <dgm:presLayoutVars>
          <dgm:chMax val="1"/>
          <dgm:bulletEnabled val="1"/>
        </dgm:presLayoutVars>
      </dgm:prSet>
      <dgm:spPr/>
    </dgm:pt>
    <dgm:pt modelId="{17A935E5-FA80-440C-9565-F208EAADB091}" type="pres">
      <dgm:prSet presAssocID="{77AED317-AC1A-4389-BD7E-AD3239772744}" presName="descendantText" presStyleLbl="alignAcc1" presStyleIdx="0" presStyleCnt="1" custScaleX="94580" custScaleY="251661" custLinFactNeighborY="7377">
        <dgm:presLayoutVars>
          <dgm:bulletEnabled val="1"/>
        </dgm:presLayoutVars>
      </dgm:prSet>
      <dgm:spPr/>
    </dgm:pt>
  </dgm:ptLst>
  <dgm:cxnLst>
    <dgm:cxn modelId="{87648F3B-712E-4BC6-B354-F30B3CE24C7E}" type="presOf" srcId="{A76C63FE-6820-4F24-916C-0056BAA9EAB2}" destId="{C77DFE6A-9264-40BD-B504-95E4B861A250}" srcOrd="0" destOrd="0" presId="urn:microsoft.com/office/officeart/2005/8/layout/chevron2"/>
    <dgm:cxn modelId="{C4A2053E-D066-4BC8-8137-E7238D7D83F3}" type="presOf" srcId="{77AED317-AC1A-4389-BD7E-AD3239772744}" destId="{FB359110-9E4C-4A1F-AE5D-BD21285E78F1}" srcOrd="0" destOrd="0" presId="urn:microsoft.com/office/officeart/2005/8/layout/chevron2"/>
    <dgm:cxn modelId="{351BBC7A-F860-4FDF-99FE-CE142381FCFC}" type="presOf" srcId="{342732BF-0931-441C-9AC1-5558166657B1}" destId="{17A935E5-FA80-440C-9565-F208EAADB091}" srcOrd="0" destOrd="0" presId="urn:microsoft.com/office/officeart/2005/8/layout/chevron2"/>
    <dgm:cxn modelId="{ACEE1E7E-8E58-47CA-BC06-2B95E6F87632}" srcId="{77AED317-AC1A-4389-BD7E-AD3239772744}" destId="{342732BF-0931-441C-9AC1-5558166657B1}" srcOrd="0" destOrd="0" parTransId="{626B11C6-A7D9-4D2E-B4B5-3CEACC6D5ECC}" sibTransId="{E4B145B5-FE17-49C5-B0A4-72309BD4D253}"/>
    <dgm:cxn modelId="{00849994-5432-41F2-86B6-DF79B0DCEFC3}" srcId="{A76C63FE-6820-4F24-916C-0056BAA9EAB2}" destId="{77AED317-AC1A-4389-BD7E-AD3239772744}" srcOrd="0" destOrd="0" parTransId="{C24785D3-8A32-4D8B-8958-4E3FA156C0A7}" sibTransId="{E7736E2F-0CCF-4A1E-86F9-990F350C8FBE}"/>
    <dgm:cxn modelId="{9EAD1325-D72A-48E6-AD7B-3D99DC18F57C}" type="presParOf" srcId="{C77DFE6A-9264-40BD-B504-95E4B861A250}" destId="{7C9B294E-9337-454A-9D43-42DB4D6B5F45}" srcOrd="0" destOrd="0" presId="urn:microsoft.com/office/officeart/2005/8/layout/chevron2"/>
    <dgm:cxn modelId="{8F7DA080-BE49-4D6C-8A24-0CEACCDCE408}" type="presParOf" srcId="{7C9B294E-9337-454A-9D43-42DB4D6B5F45}" destId="{FB359110-9E4C-4A1F-AE5D-BD21285E78F1}" srcOrd="0" destOrd="0" presId="urn:microsoft.com/office/officeart/2005/8/layout/chevron2"/>
    <dgm:cxn modelId="{52BA74E5-9E2E-4E24-BBF8-3A5252825C8E}" type="presParOf" srcId="{7C9B294E-9337-454A-9D43-42DB4D6B5F45}" destId="{17A935E5-FA80-440C-9565-F208EAADB0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59110-9E4C-4A1F-AE5D-BD21285E78F1}">
      <dsp:nvSpPr>
        <dsp:cNvPr id="0" name=""/>
        <dsp:cNvSpPr/>
      </dsp:nvSpPr>
      <dsp:spPr>
        <a:xfrm rot="5400000">
          <a:off x="-280164" y="969309"/>
          <a:ext cx="3086685" cy="2526357"/>
        </a:xfrm>
        <a:prstGeom prst="chevron">
          <a:avLst/>
        </a:prstGeom>
        <a:solidFill>
          <a:srgbClr val="CCFF33"/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</dsp:txBody>
      <dsp:txXfrm rot="-5400000">
        <a:off x="1" y="1952324"/>
        <a:ext cx="2526357" cy="560328"/>
      </dsp:txXfrm>
    </dsp:sp>
    <dsp:sp modelId="{17A935E5-FA80-440C-9565-F208EAADB091}">
      <dsp:nvSpPr>
        <dsp:cNvPr id="0" name=""/>
        <dsp:cNvSpPr/>
      </dsp:nvSpPr>
      <dsp:spPr>
        <a:xfrm rot="5400000">
          <a:off x="9036151" y="-6403411"/>
          <a:ext cx="3669736" cy="16688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La bioprospección de dichos suelos contaminados, dio lugar al aislamiento de cepas de microalgas que se clasificaron en 7 géneros distintos, tales como </a:t>
          </a:r>
          <a:r>
            <a:rPr lang="es-ES" sz="2800" i="1" kern="1200" dirty="0" err="1"/>
            <a:t>Characiochloris</a:t>
          </a:r>
          <a:r>
            <a:rPr lang="es-ES" sz="2800" i="1" kern="1200" dirty="0"/>
            <a:t>,</a:t>
          </a:r>
          <a:r>
            <a:rPr lang="es-ES" sz="2800" kern="1200" dirty="0"/>
            <a:t> </a:t>
          </a:r>
          <a:r>
            <a:rPr lang="es-ES" sz="2800" i="1" kern="1200" dirty="0" err="1"/>
            <a:t>Tetradesmus</a:t>
          </a:r>
          <a:r>
            <a:rPr lang="es-ES" sz="2800" i="1" kern="1200" dirty="0"/>
            <a:t>, </a:t>
          </a:r>
          <a:r>
            <a:rPr lang="es-ES" sz="2800" i="1" kern="1200" dirty="0" err="1"/>
            <a:t>Muriellopsis</a:t>
          </a:r>
          <a:r>
            <a:rPr lang="es-ES" sz="2800" i="1" kern="1200" dirty="0"/>
            <a:t>, </a:t>
          </a:r>
          <a:r>
            <a:rPr lang="es-ES" sz="2800" i="1" kern="1200" dirty="0" err="1"/>
            <a:t>Chlamydomonas</a:t>
          </a:r>
          <a:r>
            <a:rPr lang="es-ES" sz="2800" i="1" kern="1200" dirty="0"/>
            <a:t>, </a:t>
          </a:r>
          <a:r>
            <a:rPr lang="es-ES" sz="2800" i="1" kern="1200" dirty="0" err="1"/>
            <a:t>Microglena</a:t>
          </a:r>
          <a:r>
            <a:rPr lang="es-ES" sz="2800" i="1" kern="1200" dirty="0"/>
            <a:t>, </a:t>
          </a:r>
          <a:r>
            <a:rPr lang="es-ES" sz="2800" i="1" kern="1200" dirty="0" err="1"/>
            <a:t>Tetracystis</a:t>
          </a:r>
          <a:r>
            <a:rPr lang="es-ES" sz="2800" i="1" kern="1200" dirty="0"/>
            <a:t> </a:t>
          </a:r>
          <a:r>
            <a:rPr lang="es-ES" sz="2800" kern="1200" dirty="0"/>
            <a:t>y </a:t>
          </a:r>
          <a:r>
            <a:rPr lang="es-ES" sz="2800" i="1" kern="1200" dirty="0" err="1"/>
            <a:t>Pumiliosphaera</a:t>
          </a:r>
          <a:r>
            <a:rPr lang="es-ES" sz="2800" kern="1200" dirty="0"/>
            <a:t>. Destacaron las cepas pertenecientes a los géneros </a:t>
          </a:r>
          <a:r>
            <a:rPr lang="es-ES" sz="2800" i="1" kern="1200" dirty="0" err="1"/>
            <a:t>Microglena</a:t>
          </a:r>
          <a:r>
            <a:rPr lang="es-ES" sz="2800" i="1" kern="1200" dirty="0"/>
            <a:t>, </a:t>
          </a:r>
          <a:r>
            <a:rPr lang="es-ES" sz="2800" i="1" kern="1200" dirty="0" err="1"/>
            <a:t>Tetracystis</a:t>
          </a:r>
          <a:r>
            <a:rPr lang="es-ES" sz="2800" i="1" kern="1200" dirty="0"/>
            <a:t>, </a:t>
          </a:r>
          <a:r>
            <a:rPr lang="es-ES" sz="2800" i="1" kern="1200" dirty="0" err="1"/>
            <a:t>Pumiliosphaera</a:t>
          </a:r>
          <a:r>
            <a:rPr lang="es-ES" sz="2800" i="1" kern="1200" dirty="0"/>
            <a:t> </a:t>
          </a:r>
          <a:r>
            <a:rPr lang="es-ES" sz="2800" i="0" kern="1200" dirty="0"/>
            <a:t>y</a:t>
          </a:r>
          <a:r>
            <a:rPr lang="es-ES" sz="2800" i="1" kern="1200" dirty="0"/>
            <a:t> </a:t>
          </a:r>
          <a:r>
            <a:rPr lang="es-ES" sz="2800" i="1" kern="1200" dirty="0" err="1"/>
            <a:t>Chlamydomonas</a:t>
          </a:r>
          <a:r>
            <a:rPr lang="es-ES" sz="2800" kern="1200" dirty="0"/>
            <a:t> por su potencial </a:t>
          </a:r>
          <a:r>
            <a:rPr lang="es-ES" sz="2800" kern="1200" dirty="0" err="1"/>
            <a:t>biorremediador</a:t>
          </a:r>
          <a:r>
            <a:rPr lang="es-ES" sz="2800" kern="1200" dirty="0"/>
            <a:t>, ya que fueron capaces de utilizar </a:t>
          </a:r>
          <a:r>
            <a:rPr lang="es-ES" sz="2800" kern="1200" dirty="0" err="1"/>
            <a:t>tirosol</a:t>
          </a:r>
          <a:r>
            <a:rPr lang="es-ES" sz="2800" kern="1200" dirty="0"/>
            <a:t> como fuente de carbono y energía, siendo éste uno de los </a:t>
          </a:r>
          <a:r>
            <a:rPr lang="es-ES" sz="2800" kern="1200" dirty="0" err="1"/>
            <a:t>polifenoles</a:t>
          </a:r>
          <a:r>
            <a:rPr lang="es-ES" sz="2800" kern="1200" dirty="0"/>
            <a:t> presentes en el </a:t>
          </a:r>
          <a:r>
            <a:rPr lang="es-ES" sz="2800" kern="1200" dirty="0" err="1"/>
            <a:t>alpeorujo</a:t>
          </a:r>
          <a:r>
            <a:rPr lang="es-ES" sz="2800" kern="1200" dirty="0"/>
            <a:t>. </a:t>
          </a:r>
        </a:p>
      </dsp:txBody>
      <dsp:txXfrm rot="-5400000">
        <a:off x="2526645" y="285237"/>
        <a:ext cx="16509606" cy="3311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9984" y="3"/>
            <a:ext cx="13387206" cy="43200644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4062" y="5760091"/>
            <a:ext cx="24615263" cy="21973654"/>
          </a:xfrm>
        </p:spPr>
        <p:txBody>
          <a:bodyPr anchor="b">
            <a:normAutofit/>
          </a:bodyPr>
          <a:lstStyle>
            <a:lvl1pPr algn="r">
              <a:defRPr sz="19133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1247" y="27733742"/>
            <a:ext cx="20418082" cy="8595598"/>
          </a:xfrm>
        </p:spPr>
        <p:txBody>
          <a:bodyPr anchor="t">
            <a:normAutofit/>
          </a:bodyPr>
          <a:lstStyle>
            <a:lvl1pPr marL="0" indent="0" algn="r">
              <a:buNone/>
              <a:defRPr sz="6378">
                <a:solidFill>
                  <a:schemeClr val="tx1"/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56895" y="38534972"/>
            <a:ext cx="3038223" cy="2300034"/>
          </a:xfrm>
        </p:spPr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9717" y="38534972"/>
            <a:ext cx="12789066" cy="2300034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321356" y="38534972"/>
            <a:ext cx="1457968" cy="2300034"/>
          </a:xfrm>
        </p:spPr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719984" y="23760351"/>
            <a:ext cx="1282472" cy="570012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985585" y="24360363"/>
            <a:ext cx="219372" cy="510011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800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9" y="29813763"/>
            <a:ext cx="26630879" cy="3570056"/>
          </a:xfrm>
        </p:spPr>
        <p:txBody>
          <a:bodyPr anchor="b">
            <a:normAutofit/>
          </a:bodyPr>
          <a:lstStyle>
            <a:lvl1pPr algn="ctr">
              <a:defRPr sz="850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42293" y="5871658"/>
            <a:ext cx="21865498" cy="1993715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5469" y="33383819"/>
            <a:ext cx="26630879" cy="3110043"/>
          </a:xfrm>
        </p:spPr>
        <p:txBody>
          <a:bodyPr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94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73" y="4320064"/>
            <a:ext cx="26630879" cy="19200284"/>
          </a:xfrm>
        </p:spPr>
        <p:txBody>
          <a:bodyPr anchor="ctr">
            <a:normAutofit/>
          </a:bodyPr>
          <a:lstStyle>
            <a:lvl1pPr algn="ctr">
              <a:defRPr sz="11338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471" y="27360404"/>
            <a:ext cx="26630882" cy="9120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86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25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4883" y="5436446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5969" y="17760256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272" y="4320073"/>
            <a:ext cx="24710888" cy="17280249"/>
          </a:xfrm>
        </p:spPr>
        <p:txBody>
          <a:bodyPr anchor="ctr">
            <a:normAutofit/>
          </a:bodyPr>
          <a:lstStyle>
            <a:lvl1pPr algn="ctr">
              <a:defRPr sz="11338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62913" y="21600313"/>
            <a:ext cx="23495607" cy="240003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378"/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469" y="27360404"/>
            <a:ext cx="26630879" cy="9120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86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4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76" y="20841763"/>
            <a:ext cx="26630872" cy="9252420"/>
          </a:xfrm>
        </p:spPr>
        <p:txBody>
          <a:bodyPr anchor="b">
            <a:normAutofit/>
          </a:bodyPr>
          <a:lstStyle>
            <a:lvl1pPr algn="r">
              <a:defRPr sz="11338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471" y="30094183"/>
            <a:ext cx="26630875" cy="5419923"/>
          </a:xfrm>
        </p:spPr>
        <p:txBody>
          <a:bodyPr anchor="t">
            <a:normAutofit/>
          </a:bodyPr>
          <a:lstStyle>
            <a:lvl1pPr marL="0" indent="0" algn="r">
              <a:buNone/>
              <a:defRPr sz="7086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0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4883" y="5436446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5969" y="17760256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272" y="4320073"/>
            <a:ext cx="24710888" cy="17280249"/>
          </a:xfrm>
        </p:spPr>
        <p:txBody>
          <a:bodyPr anchor="ctr">
            <a:normAutofit/>
          </a:bodyPr>
          <a:lstStyle>
            <a:lvl1pPr algn="ctr">
              <a:defRPr sz="11338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45475" y="24480361"/>
            <a:ext cx="26630875" cy="560008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8504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471" y="30080444"/>
            <a:ext cx="26630875" cy="6400095"/>
          </a:xfrm>
        </p:spPr>
        <p:txBody>
          <a:bodyPr anchor="t">
            <a:normAutofit/>
          </a:bodyPr>
          <a:lstStyle>
            <a:lvl1pPr marL="0" indent="0" algn="r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20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76" y="4320073"/>
            <a:ext cx="26630879" cy="171802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45471" y="22080326"/>
            <a:ext cx="26630882" cy="5280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992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5471" y="27360404"/>
            <a:ext cx="26630882" cy="9120135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7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1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70511" y="4320064"/>
            <a:ext cx="4705844" cy="32160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45472" y="4320064"/>
            <a:ext cx="21317389" cy="3216047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74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924" y="2880049"/>
            <a:ext cx="27299401" cy="124801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924" y="16800248"/>
            <a:ext cx="27299401" cy="20994427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022643" y="38477252"/>
            <a:ext cx="3038223" cy="2300034"/>
          </a:xfrm>
        </p:spPr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9542" y="38477252"/>
            <a:ext cx="18830552" cy="2300034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263415" y="38477252"/>
            <a:ext cx="1515910" cy="2300034"/>
          </a:xfrm>
        </p:spPr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7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380" y="16800238"/>
            <a:ext cx="23738945" cy="14866809"/>
          </a:xfrm>
        </p:spPr>
        <p:txBody>
          <a:bodyPr anchor="b"/>
          <a:lstStyle>
            <a:lvl1pPr algn="r">
              <a:defRPr sz="1417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389" y="31667050"/>
            <a:ext cx="23738934" cy="5419923"/>
          </a:xfrm>
        </p:spPr>
        <p:txBody>
          <a:bodyPr anchor="t">
            <a:normAutofit/>
          </a:bodyPr>
          <a:lstStyle>
            <a:lvl1pPr marL="0" indent="0" algn="r">
              <a:buNone/>
              <a:defRPr sz="7086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314260" y="38526997"/>
            <a:ext cx="1465065" cy="2300034"/>
          </a:xfrm>
        </p:spPr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21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924" y="4320073"/>
            <a:ext cx="27299401" cy="110401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9922" y="16800248"/>
            <a:ext cx="13251309" cy="21220307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8015" y="16800248"/>
            <a:ext cx="13251309" cy="21082667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1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0658" y="16746912"/>
            <a:ext cx="12246431" cy="3630050"/>
          </a:xfrm>
        </p:spPr>
        <p:txBody>
          <a:bodyPr anchor="b">
            <a:noAutofit/>
          </a:bodyPr>
          <a:lstStyle>
            <a:lvl1pPr marL="0" indent="0">
              <a:buNone/>
              <a:defRPr sz="9921" b="0">
                <a:solidFill>
                  <a:schemeClr val="accent1">
                    <a:lumMod val="75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5467" y="21010304"/>
            <a:ext cx="13011616" cy="16789281"/>
          </a:xfrm>
        </p:spPr>
        <p:txBody>
          <a:bodyPr anchor="t"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9121" y="16800248"/>
            <a:ext cx="12287232" cy="3630050"/>
          </a:xfrm>
        </p:spPr>
        <p:txBody>
          <a:bodyPr anchor="b">
            <a:noAutofit/>
          </a:bodyPr>
          <a:lstStyle>
            <a:lvl1pPr marL="0" indent="0">
              <a:buNone/>
              <a:defRPr sz="9921" b="0">
                <a:solidFill>
                  <a:schemeClr val="accent1">
                    <a:lumMod val="75000"/>
                  </a:schemeClr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564730" y="21010304"/>
            <a:ext cx="13011616" cy="16789281"/>
          </a:xfrm>
        </p:spPr>
        <p:txBody>
          <a:bodyPr anchor="t"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03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8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71" y="10080149"/>
            <a:ext cx="9433968" cy="8640128"/>
          </a:xfrm>
        </p:spPr>
        <p:txBody>
          <a:bodyPr anchor="b">
            <a:normAutofit/>
          </a:bodyPr>
          <a:lstStyle>
            <a:lvl1pPr algn="ctr">
              <a:defRPr sz="850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7085" y="4320067"/>
            <a:ext cx="16589265" cy="32160481"/>
          </a:xfrm>
        </p:spPr>
        <p:txBody>
          <a:bodyPr anchor="ctr">
            <a:normAutofit/>
          </a:bodyPr>
          <a:lstStyle>
            <a:lvl1pPr>
              <a:defRPr sz="7086"/>
            </a:lvl1pPr>
            <a:lvl2pPr>
              <a:defRPr sz="6378"/>
            </a:lvl2pPr>
            <a:lvl3pPr>
              <a:defRPr sz="5669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5471" y="18720277"/>
            <a:ext cx="9433968" cy="11520170"/>
          </a:xfrm>
        </p:spPr>
        <p:txBody>
          <a:bodyPr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249" y="11040157"/>
            <a:ext cx="14423349" cy="8640128"/>
          </a:xfrm>
        </p:spPr>
        <p:txBody>
          <a:bodyPr anchor="b">
            <a:normAutofit/>
          </a:bodyPr>
          <a:lstStyle>
            <a:lvl1pPr algn="ctr">
              <a:defRPr sz="9921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187532" y="5760085"/>
            <a:ext cx="8721202" cy="28800425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1249" y="19680284"/>
            <a:ext cx="14423349" cy="11520170"/>
          </a:xfrm>
        </p:spPr>
        <p:txBody>
          <a:bodyPr>
            <a:normAutofit/>
          </a:bodyPr>
          <a:lstStyle>
            <a:lvl1pPr marL="0" indent="0" algn="ctr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9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3"/>
            <a:ext cx="7554211" cy="43200644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9924" y="2880049"/>
            <a:ext cx="27299401" cy="12480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926" y="16800252"/>
            <a:ext cx="27299398" cy="2114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073488" y="38526997"/>
            <a:ext cx="303822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64AE4-3410-4709-9B5B-1AD46CBDB86A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0388" y="38526997"/>
            <a:ext cx="1883055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14260" y="38526997"/>
            <a:ext cx="146506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47B92C-932A-497D-937B-7E9BF02454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5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xStyles>
    <p:titleStyle>
      <a:lvl1pPr algn="ctr" defTabSz="1619951" rtl="0" eaLnBrk="1" latinLnBrk="0" hangingPunct="1">
        <a:spcBef>
          <a:spcPct val="0"/>
        </a:spcBef>
        <a:buNone/>
        <a:defRPr sz="14173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12469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50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08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252371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3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5467335" indent="-607482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6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087286" indent="-607482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11.jpg"/><Relationship Id="rId2" Type="http://schemas.openxmlformats.org/officeDocument/2006/relationships/image" Target="../media/image1.jpeg"/><Relationship Id="rId16" Type="http://schemas.microsoft.com/office/2007/relationships/diagramDrawing" Target="../diagrams/drawing1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diagramColors" Target="../diagrams/colors1.xml"/><Relationship Id="rId23" Type="http://schemas.openxmlformats.org/officeDocument/2006/relationships/image" Target="../media/image17.emf"/><Relationship Id="rId10" Type="http://schemas.openxmlformats.org/officeDocument/2006/relationships/image" Target="../media/image9.JPG"/><Relationship Id="rId19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FD0A630-021B-49C6-BC27-12F49B702686}"/>
              </a:ext>
            </a:extLst>
          </p:cNvPr>
          <p:cNvGrpSpPr/>
          <p:nvPr/>
        </p:nvGrpSpPr>
        <p:grpSpPr>
          <a:xfrm>
            <a:off x="717397" y="25662669"/>
            <a:ext cx="8626127" cy="2631572"/>
            <a:chOff x="717397" y="25662669"/>
            <a:chExt cx="8626127" cy="2631572"/>
          </a:xfrm>
        </p:grpSpPr>
        <p:sp>
          <p:nvSpPr>
            <p:cNvPr id="70" name="Diagrama de flujo: decisión 69">
              <a:extLst>
                <a:ext uri="{FF2B5EF4-FFF2-40B4-BE49-F238E27FC236}">
                  <a16:creationId xmlns:a16="http://schemas.microsoft.com/office/drawing/2014/main" id="{C255420D-4A7D-4D2F-847E-4048C5FCDA15}"/>
                </a:ext>
              </a:extLst>
            </p:cNvPr>
            <p:cNvSpPr/>
            <p:nvPr/>
          </p:nvSpPr>
          <p:spPr>
            <a:xfrm>
              <a:off x="717397" y="25662669"/>
              <a:ext cx="8626127" cy="2631572"/>
            </a:xfrm>
            <a:prstGeom prst="flowChartDecision">
              <a:avLst/>
            </a:prstGeom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F0ED42A1-9862-4B2A-AADF-7CBBD1E0077F}"/>
                </a:ext>
              </a:extLst>
            </p:cNvPr>
            <p:cNvSpPr txBox="1"/>
            <p:nvPr/>
          </p:nvSpPr>
          <p:spPr>
            <a:xfrm>
              <a:off x="1973179" y="26226188"/>
              <a:ext cx="59951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/>
                <a:t>Aislamiento, caracterización macro y microscópica de los </a:t>
              </a:r>
              <a:r>
                <a:rPr lang="es-ES" sz="3200" b="1" dirty="0" err="1"/>
                <a:t>morfotipos</a:t>
              </a:r>
              <a:r>
                <a:rPr lang="es-ES" sz="3200" b="1" dirty="0"/>
                <a:t> mayoritarios</a:t>
              </a:r>
            </a:p>
          </p:txBody>
        </p:sp>
      </p:grpSp>
      <p:sp>
        <p:nvSpPr>
          <p:cNvPr id="53" name="Globo: línea doblada con borde y barra de énfasis 52">
            <a:extLst>
              <a:ext uri="{FF2B5EF4-FFF2-40B4-BE49-F238E27FC236}">
                <a16:creationId xmlns:a16="http://schemas.microsoft.com/office/drawing/2014/main" id="{3D698464-F9D4-4A8D-ACFB-CD16131719A5}"/>
              </a:ext>
            </a:extLst>
          </p:cNvPr>
          <p:cNvSpPr/>
          <p:nvPr/>
        </p:nvSpPr>
        <p:spPr>
          <a:xfrm>
            <a:off x="11200641" y="10559073"/>
            <a:ext cx="18883472" cy="1696830"/>
          </a:xfrm>
          <a:prstGeom prst="accentBorderCallout2">
            <a:avLst>
              <a:gd name="adj1" fmla="val 18750"/>
              <a:gd name="adj2" fmla="val -7552"/>
              <a:gd name="adj3" fmla="val -19494"/>
              <a:gd name="adj4" fmla="val -15261"/>
              <a:gd name="adj5" fmla="val 112500"/>
              <a:gd name="adj6" fmla="val -4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14BD4FC-FA03-47F3-B507-47241E0D6B2B}"/>
              </a:ext>
            </a:extLst>
          </p:cNvPr>
          <p:cNvSpPr/>
          <p:nvPr/>
        </p:nvSpPr>
        <p:spPr>
          <a:xfrm>
            <a:off x="8068516" y="594283"/>
            <a:ext cx="16559907" cy="2677656"/>
          </a:xfrm>
          <a:prstGeom prst="rect">
            <a:avLst/>
          </a:prstGeom>
          <a:solidFill>
            <a:srgbClr val="F6BB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s-ES" sz="5400" b="1" dirty="0">
                <a:solidFill>
                  <a:srgbClr val="000000"/>
                </a:solidFill>
              </a:rPr>
              <a:t> </a:t>
            </a:r>
            <a:r>
              <a:rPr lang="es-ES" sz="5800" b="1" dirty="0">
                <a:solidFill>
                  <a:srgbClr val="000000"/>
                </a:solidFill>
              </a:rPr>
              <a:t>EVALUACIÓN </a:t>
            </a:r>
            <a:r>
              <a:rPr lang="es-ES" sz="5800" b="1" i="1" dirty="0">
                <a:solidFill>
                  <a:srgbClr val="000000"/>
                </a:solidFill>
              </a:rPr>
              <a:t>IN VITRO</a:t>
            </a:r>
            <a:r>
              <a:rPr lang="es-ES" sz="5800" b="1" dirty="0">
                <a:solidFill>
                  <a:srgbClr val="000000"/>
                </a:solidFill>
              </a:rPr>
              <a:t> DE LA CAPACIDAD BIORREMEDIADORA DE MICROALGAS AISLADAS DE RESIDUOS CONTAMINADOS CON ALPEORUJO </a:t>
            </a:r>
            <a:endParaRPr lang="es-ES" sz="580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348A627-B243-498E-8485-4DB6F3913B3B}"/>
              </a:ext>
            </a:extLst>
          </p:cNvPr>
          <p:cNvSpPr txBox="1"/>
          <p:nvPr/>
        </p:nvSpPr>
        <p:spPr>
          <a:xfrm>
            <a:off x="1250692" y="3747934"/>
            <a:ext cx="29558990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A.J. Toribio, J. </a:t>
            </a:r>
            <a:r>
              <a:rPr lang="es-ES" sz="3600" b="1" dirty="0" err="1"/>
              <a:t>Lalchandani</a:t>
            </a:r>
            <a:r>
              <a:rPr lang="es-ES" sz="3600" b="1" dirty="0"/>
              <a:t>, I.L. Campaña, F. Suárez-Estrella, M.J. López, M.M. Jurado, J.A. López-González y J. Moreno.</a:t>
            </a:r>
          </a:p>
          <a:p>
            <a:pPr algn="ctr"/>
            <a:r>
              <a:rPr lang="es-ES" sz="3600" dirty="0"/>
              <a:t>Área de Microbiología. Dpto. Biología y Geología. Universidad de Almería, ceia3. La Cañada de San Urbano s/n, 04120, Almería,</a:t>
            </a:r>
            <a:r>
              <a:rPr lang="es-ES" sz="3600" b="1" dirty="0"/>
              <a:t> atoribio@ual.es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9E8BE487-FC2D-46AF-A25B-5494F62F388D}"/>
              </a:ext>
            </a:extLst>
          </p:cNvPr>
          <p:cNvGrpSpPr/>
          <p:nvPr/>
        </p:nvGrpSpPr>
        <p:grpSpPr>
          <a:xfrm>
            <a:off x="15067958" y="20732175"/>
            <a:ext cx="4380511" cy="3906836"/>
            <a:chOff x="24658463" y="26728890"/>
            <a:chExt cx="4757320" cy="3569231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E94C135F-90E3-4D4E-9158-E44435B3D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10" t="30395" r="6807" b="40537"/>
            <a:stretch/>
          </p:blipFill>
          <p:spPr>
            <a:xfrm>
              <a:off x="24658463" y="26728890"/>
              <a:ext cx="4757320" cy="35692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FAD9E171-66EC-46EA-A95D-676089A4CE4E}"/>
                </a:ext>
              </a:extLst>
            </p:cNvPr>
            <p:cNvSpPr txBox="1"/>
            <p:nvPr/>
          </p:nvSpPr>
          <p:spPr>
            <a:xfrm>
              <a:off x="26268061" y="29495086"/>
              <a:ext cx="2554904" cy="34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SECUENCIACIÓN </a:t>
              </a:r>
            </a:p>
          </p:txBody>
        </p:sp>
      </p:grpSp>
      <p:sp>
        <p:nvSpPr>
          <p:cNvPr id="99" name="Cruz 98">
            <a:extLst>
              <a:ext uri="{FF2B5EF4-FFF2-40B4-BE49-F238E27FC236}">
                <a16:creationId xmlns:a16="http://schemas.microsoft.com/office/drawing/2014/main" id="{8E1E48B4-B30E-4EFD-AA15-4BEFFC7C1D70}"/>
              </a:ext>
            </a:extLst>
          </p:cNvPr>
          <p:cNvSpPr/>
          <p:nvPr/>
        </p:nvSpPr>
        <p:spPr>
          <a:xfrm>
            <a:off x="13995970" y="21806513"/>
            <a:ext cx="906897" cy="792238"/>
          </a:xfrm>
          <a:prstGeom prst="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EAC8EC46-403B-4910-9476-E96509DBF503}"/>
              </a:ext>
            </a:extLst>
          </p:cNvPr>
          <p:cNvGrpSpPr/>
          <p:nvPr/>
        </p:nvGrpSpPr>
        <p:grpSpPr>
          <a:xfrm>
            <a:off x="10954528" y="21171418"/>
            <a:ext cx="2788280" cy="3354102"/>
            <a:chOff x="23609444" y="26131423"/>
            <a:chExt cx="2110612" cy="3225279"/>
          </a:xfrm>
        </p:grpSpPr>
        <p:pic>
          <p:nvPicPr>
            <p:cNvPr id="98" name="Imagen 97" descr="Imagen que contiene interior, microondas, objeto, horno&#10;&#10;Descripción generada automáticamente">
              <a:extLst>
                <a:ext uri="{FF2B5EF4-FFF2-40B4-BE49-F238E27FC236}">
                  <a16:creationId xmlns:a16="http://schemas.microsoft.com/office/drawing/2014/main" id="{16FB168B-4FF0-4324-BC79-1FD27C3C6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15860" b="9004"/>
            <a:stretch/>
          </p:blipFill>
          <p:spPr>
            <a:xfrm>
              <a:off x="23609444" y="26131423"/>
              <a:ext cx="2110612" cy="32252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0B71F19D-2633-4E00-9C5B-10B7FEB0243F}"/>
                </a:ext>
              </a:extLst>
            </p:cNvPr>
            <p:cNvSpPr/>
            <p:nvPr/>
          </p:nvSpPr>
          <p:spPr>
            <a:xfrm rot="10800000" flipH="1" flipV="1">
              <a:off x="23794054" y="26552688"/>
              <a:ext cx="1816540" cy="9465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PCR</a:t>
              </a:r>
            </a:p>
          </p:txBody>
        </p:sp>
      </p:grp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68ADC30B-6799-41BF-9C71-3BF90EEA3897}"/>
              </a:ext>
            </a:extLst>
          </p:cNvPr>
          <p:cNvSpPr/>
          <p:nvPr/>
        </p:nvSpPr>
        <p:spPr>
          <a:xfrm>
            <a:off x="14901686" y="18160205"/>
            <a:ext cx="4713054" cy="1569660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Identificación genética empleando una pareja de cebadores que amplifican una región 18S en microalgas</a:t>
            </a:r>
          </a:p>
        </p:txBody>
      </p:sp>
      <p:pic>
        <p:nvPicPr>
          <p:cNvPr id="38" name="Imagen 37" descr="Imagen que contiene interior, tabla, escritorio, computadora&#10;&#10;Descripción generada automáticamente">
            <a:extLst>
              <a:ext uri="{FF2B5EF4-FFF2-40B4-BE49-F238E27FC236}">
                <a16:creationId xmlns:a16="http://schemas.microsoft.com/office/drawing/2014/main" id="{3023CAA8-12C1-43F5-AF72-331279535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09" y="15930959"/>
            <a:ext cx="3474319" cy="4628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7" name="Rectángulo 106">
            <a:extLst>
              <a:ext uri="{FF2B5EF4-FFF2-40B4-BE49-F238E27FC236}">
                <a16:creationId xmlns:a16="http://schemas.microsoft.com/office/drawing/2014/main" id="{BDEF4F1A-8320-4468-98AA-B430788A527C}"/>
              </a:ext>
            </a:extLst>
          </p:cNvPr>
          <p:cNvSpPr/>
          <p:nvPr/>
        </p:nvSpPr>
        <p:spPr>
          <a:xfrm>
            <a:off x="14901686" y="17007421"/>
            <a:ext cx="4713055" cy="1200329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Identificación de las cepas aisladas mediante caracterización macro y microscópica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CB2E5A5B-4C3A-4CB0-9D96-5BB98EE6236D}"/>
              </a:ext>
            </a:extLst>
          </p:cNvPr>
          <p:cNvSpPr txBox="1"/>
          <p:nvPr/>
        </p:nvSpPr>
        <p:spPr>
          <a:xfrm>
            <a:off x="1393972" y="31504472"/>
            <a:ext cx="7316868" cy="70788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Figura 1. Crecimiento en medio BG-11 de cepas de cianobacterias y microalgas típicas de suelos contaminados</a:t>
            </a: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146FD965-1DE4-4DEA-BD8F-CD8763051E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1599" y="589398"/>
            <a:ext cx="2640606" cy="258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" name="4 Imagen">
            <a:extLst>
              <a:ext uri="{FF2B5EF4-FFF2-40B4-BE49-F238E27FC236}">
                <a16:creationId xmlns:a16="http://schemas.microsoft.com/office/drawing/2014/main" id="{3D3888CA-4EB1-451E-B040-97612F50D2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2165" y="1717598"/>
            <a:ext cx="2779194" cy="194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F3863917-F238-4DE6-8FE2-36A2BB3A01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5882" y="159612"/>
            <a:ext cx="3075236" cy="1868351"/>
          </a:xfrm>
          <a:prstGeom prst="rect">
            <a:avLst/>
          </a:prstGeom>
        </p:spPr>
      </p:pic>
      <p:pic>
        <p:nvPicPr>
          <p:cNvPr id="16" name="Imagen 15" descr="Imagen que contiene interior, alimentos, tabla, salsa&#10;&#10;Descripción generada automáticamente">
            <a:extLst>
              <a:ext uri="{FF2B5EF4-FFF2-40B4-BE49-F238E27FC236}">
                <a16:creationId xmlns:a16="http://schemas.microsoft.com/office/drawing/2014/main" id="{EEEEF35F-5973-4C82-9971-D5D202EFF2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r="15925"/>
          <a:stretch/>
        </p:blipFill>
        <p:spPr>
          <a:xfrm>
            <a:off x="5121544" y="28371452"/>
            <a:ext cx="3150932" cy="311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tabla, alimentos, comida, salsa&#10;&#10;Descripción generada automáticamente">
            <a:extLst>
              <a:ext uri="{FF2B5EF4-FFF2-40B4-BE49-F238E27FC236}">
                <a16:creationId xmlns:a16="http://schemas.microsoft.com/office/drawing/2014/main" id="{22128B57-BC15-433D-A649-5FBC329E3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r="15925"/>
          <a:stretch/>
        </p:blipFill>
        <p:spPr>
          <a:xfrm>
            <a:off x="1737108" y="28338453"/>
            <a:ext cx="3222817" cy="315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Globo: línea doblada con barra de énfasis 33">
            <a:extLst>
              <a:ext uri="{FF2B5EF4-FFF2-40B4-BE49-F238E27FC236}">
                <a16:creationId xmlns:a16="http://schemas.microsoft.com/office/drawing/2014/main" id="{326F023C-676C-437F-AD5F-400AE54BD461}"/>
              </a:ext>
            </a:extLst>
          </p:cNvPr>
          <p:cNvSpPr/>
          <p:nvPr/>
        </p:nvSpPr>
        <p:spPr>
          <a:xfrm>
            <a:off x="11198412" y="5227478"/>
            <a:ext cx="18888298" cy="4747961"/>
          </a:xfrm>
          <a:prstGeom prst="accentCallout2">
            <a:avLst>
              <a:gd name="adj1" fmla="val 18750"/>
              <a:gd name="adj2" fmla="val -8333"/>
              <a:gd name="adj3" fmla="val 9988"/>
              <a:gd name="adj4" fmla="val -16355"/>
              <a:gd name="adj5" fmla="val 112500"/>
              <a:gd name="adj6" fmla="val -46667"/>
            </a:avLst>
          </a:prstGeom>
          <a:ln>
            <a:solidFill>
              <a:srgbClr val="C75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36930711-B104-4D35-9951-CF8BDF2D11F0}"/>
              </a:ext>
            </a:extLst>
          </p:cNvPr>
          <p:cNvSpPr txBox="1"/>
          <p:nvPr/>
        </p:nvSpPr>
        <p:spPr>
          <a:xfrm>
            <a:off x="11200641" y="5039751"/>
            <a:ext cx="18883472" cy="5078313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cs typeface="Arial" panose="020B0604020202020204" pitchFamily="34" charset="0"/>
              </a:rPr>
              <a:t>El </a:t>
            </a:r>
            <a:r>
              <a:rPr lang="es-ES" sz="3600" dirty="0" err="1">
                <a:cs typeface="Arial" panose="020B0604020202020204" pitchFamily="34" charset="0"/>
              </a:rPr>
              <a:t>alpeorujo</a:t>
            </a:r>
            <a:r>
              <a:rPr lang="es-ES" sz="3600" dirty="0">
                <a:cs typeface="Arial" panose="020B0604020202020204" pitchFamily="34" charset="0"/>
              </a:rPr>
              <a:t> es un residuo procedente de la extracción del aceite de oliva y es uno de los más complejos efluentes agroindustriales (</a:t>
            </a:r>
            <a:r>
              <a:rPr lang="es-ES" sz="3600" dirty="0" err="1">
                <a:cs typeface="Arial" panose="020B0604020202020204" pitchFamily="34" charset="0"/>
              </a:rPr>
              <a:t>Dermeche</a:t>
            </a:r>
            <a:r>
              <a:rPr lang="es-ES" sz="3600" dirty="0">
                <a:cs typeface="Arial" panose="020B0604020202020204" pitchFamily="34" charset="0"/>
              </a:rPr>
              <a:t> y col., 2013). Su poder contaminante ha sido atribuido fundamentalmente al contenido fenólico y de ácidos grasos así como al efecto sinérgico de éstos con otros compuestos orgánicos e inorgánicos (Della Greca y col., 2001). Entre las múltiples opciones propuestas para la biorremediación de suelos contaminados destacan las técnicas de </a:t>
            </a:r>
            <a:r>
              <a:rPr lang="es-ES" sz="3600" dirty="0" err="1">
                <a:cs typeface="Arial" panose="020B0604020202020204" pitchFamily="34" charset="0"/>
              </a:rPr>
              <a:t>landfarming</a:t>
            </a:r>
            <a:r>
              <a:rPr lang="es-ES" sz="3600" dirty="0">
                <a:cs typeface="Arial" panose="020B0604020202020204" pitchFamily="34" charset="0"/>
              </a:rPr>
              <a:t> o laboreo, el compostaje y el </a:t>
            </a:r>
            <a:r>
              <a:rPr lang="es-ES" sz="3600" dirty="0" err="1">
                <a:cs typeface="Arial" panose="020B0604020202020204" pitchFamily="34" charset="0"/>
              </a:rPr>
              <a:t>vermicompostaje</a:t>
            </a:r>
            <a:r>
              <a:rPr lang="es-ES" sz="3600" dirty="0">
                <a:cs typeface="Arial" panose="020B0604020202020204" pitchFamily="34" charset="0"/>
              </a:rPr>
              <a:t> (Martínez-Gallardo y col., 2019) y más recientemente biorremediación con microalgas, conocidas por tener un excelente potencial de </a:t>
            </a:r>
            <a:r>
              <a:rPr lang="es-ES" sz="3600" dirty="0" err="1">
                <a:cs typeface="Arial" panose="020B0604020202020204" pitchFamily="34" charset="0"/>
              </a:rPr>
              <a:t>bioabsorción</a:t>
            </a:r>
            <a:r>
              <a:rPr lang="es-ES" sz="3600" dirty="0">
                <a:cs typeface="Arial" panose="020B0604020202020204" pitchFamily="34" charset="0"/>
              </a:rPr>
              <a:t> (Pinto y col., 2002; Lindner y </a:t>
            </a:r>
            <a:r>
              <a:rPr lang="es-ES" sz="3600" dirty="0" err="1">
                <a:cs typeface="Arial" panose="020B0604020202020204" pitchFamily="34" charset="0"/>
              </a:rPr>
              <a:t>Pleissner</a:t>
            </a:r>
            <a:r>
              <a:rPr lang="es-ES" sz="3600" dirty="0">
                <a:cs typeface="Arial" panose="020B0604020202020204" pitchFamily="34" charset="0"/>
              </a:rPr>
              <a:t>, 2019), además de demostrarse su tolerancia a compuestos fenólicos (</a:t>
            </a:r>
            <a:r>
              <a:rPr lang="es-ES" sz="3600" dirty="0" err="1">
                <a:cs typeface="Arial" panose="020B0604020202020204" pitchFamily="34" charset="0"/>
              </a:rPr>
              <a:t>Semple</a:t>
            </a:r>
            <a:r>
              <a:rPr lang="es-ES" sz="3600" dirty="0">
                <a:cs typeface="Arial" panose="020B0604020202020204" pitchFamily="34" charset="0"/>
              </a:rPr>
              <a:t> y col., 1999).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F4E027E-C4C1-4744-8CB6-65B4D173EBE5}"/>
              </a:ext>
            </a:extLst>
          </p:cNvPr>
          <p:cNvSpPr/>
          <p:nvPr/>
        </p:nvSpPr>
        <p:spPr>
          <a:xfrm rot="19249852">
            <a:off x="3421206" y="7638245"/>
            <a:ext cx="57427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6EE9B53-0DDA-4F02-89D9-12500671D67A}"/>
              </a:ext>
            </a:extLst>
          </p:cNvPr>
          <p:cNvSpPr txBox="1"/>
          <p:nvPr/>
        </p:nvSpPr>
        <p:spPr>
          <a:xfrm>
            <a:off x="11710217" y="10510962"/>
            <a:ext cx="1813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kern="1200" dirty="0">
                <a:cs typeface="Arial" panose="020B0604020202020204" pitchFamily="34" charset="0"/>
              </a:rPr>
              <a:t>Aislamiento y caracterización de microalgas seleccionadas por su capacidad para degradar polifenoles presentes en suelos contaminados con </a:t>
            </a:r>
            <a:r>
              <a:rPr lang="es-ES" sz="3600" kern="1200" dirty="0" err="1">
                <a:cs typeface="Arial" panose="020B0604020202020204" pitchFamily="34" charset="0"/>
              </a:rPr>
              <a:t>alpeorujo</a:t>
            </a:r>
            <a:r>
              <a:rPr lang="es-ES" sz="3600" kern="1200" dirty="0">
                <a:cs typeface="Arial" panose="020B0604020202020204" pitchFamily="34" charset="0"/>
              </a:rPr>
              <a:t> y evaluar su posible empleo en la descontaminación de </a:t>
            </a:r>
            <a:r>
              <a:rPr lang="es-ES" sz="3600" dirty="0">
                <a:cs typeface="Arial" panose="020B0604020202020204" pitchFamily="34" charset="0"/>
              </a:rPr>
              <a:t>este tipo de residuos.</a:t>
            </a:r>
            <a:endParaRPr lang="es-ES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0ED51CE-7D5A-4BDB-ABF2-0B6E75AB551A}"/>
              </a:ext>
            </a:extLst>
          </p:cNvPr>
          <p:cNvSpPr/>
          <p:nvPr/>
        </p:nvSpPr>
        <p:spPr>
          <a:xfrm rot="20338623">
            <a:off x="3871830" y="11364333"/>
            <a:ext cx="36765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>OBJETIVO</a:t>
            </a:r>
            <a:endParaRPr lang="es-E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1E37DE0A-BC45-4867-A02B-1467F6C148A5}"/>
              </a:ext>
            </a:extLst>
          </p:cNvPr>
          <p:cNvSpPr/>
          <p:nvPr/>
        </p:nvSpPr>
        <p:spPr>
          <a:xfrm>
            <a:off x="314602" y="13185051"/>
            <a:ext cx="31652096" cy="1182829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6A44A25C-67F7-4F82-85D5-8A4651CC7E7E}"/>
              </a:ext>
            </a:extLst>
          </p:cNvPr>
          <p:cNvSpPr/>
          <p:nvPr/>
        </p:nvSpPr>
        <p:spPr>
          <a:xfrm flipH="1" flipV="1">
            <a:off x="5425072" y="12432558"/>
            <a:ext cx="8558043" cy="132313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6BB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8E3F640D-6FCB-4DF6-9969-F0EC8D076470}"/>
              </a:ext>
            </a:extLst>
          </p:cNvPr>
          <p:cNvSpPr/>
          <p:nvPr/>
        </p:nvSpPr>
        <p:spPr>
          <a:xfrm>
            <a:off x="5499665" y="12573283"/>
            <a:ext cx="8677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MATERIAL Y MÉTODOS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BB8D52A-21A2-42DD-B11D-1AE10A5B8249}"/>
              </a:ext>
            </a:extLst>
          </p:cNvPr>
          <p:cNvGrpSpPr/>
          <p:nvPr/>
        </p:nvGrpSpPr>
        <p:grpSpPr>
          <a:xfrm>
            <a:off x="22434219" y="13220163"/>
            <a:ext cx="6941359" cy="3210119"/>
            <a:chOff x="22434219" y="13220163"/>
            <a:chExt cx="6941359" cy="3210119"/>
          </a:xfrm>
        </p:grpSpPr>
        <p:sp>
          <p:nvSpPr>
            <p:cNvPr id="66" name="Diagrama de flujo: decisión 65">
              <a:extLst>
                <a:ext uri="{FF2B5EF4-FFF2-40B4-BE49-F238E27FC236}">
                  <a16:creationId xmlns:a16="http://schemas.microsoft.com/office/drawing/2014/main" id="{04CD939B-97A0-4637-A0C6-3DEA90779A09}"/>
                </a:ext>
              </a:extLst>
            </p:cNvPr>
            <p:cNvSpPr/>
            <p:nvPr/>
          </p:nvSpPr>
          <p:spPr>
            <a:xfrm>
              <a:off x="22434219" y="13220163"/>
              <a:ext cx="6941359" cy="3210119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251D8E48-E176-4A32-9F43-2542FB3FB076}"/>
                </a:ext>
              </a:extLst>
            </p:cNvPr>
            <p:cNvSpPr txBox="1"/>
            <p:nvPr/>
          </p:nvSpPr>
          <p:spPr>
            <a:xfrm>
              <a:off x="23141474" y="13958053"/>
              <a:ext cx="552685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/>
                <a:t>Determinación del potencial de las microalgas aisladas como </a:t>
              </a:r>
              <a:r>
                <a:rPr lang="es-ES" sz="3200" b="1" dirty="0" err="1"/>
                <a:t>bioactivadores</a:t>
              </a:r>
              <a:r>
                <a:rPr lang="es-ES" sz="3200" b="1" dirty="0"/>
                <a:t> de la biodegradabilidad</a:t>
              </a:r>
            </a:p>
          </p:txBody>
        </p:sp>
      </p:grpSp>
      <p:grpSp>
        <p:nvGrpSpPr>
          <p:cNvPr id="1033" name="Grupo 1032">
            <a:extLst>
              <a:ext uri="{FF2B5EF4-FFF2-40B4-BE49-F238E27FC236}">
                <a16:creationId xmlns:a16="http://schemas.microsoft.com/office/drawing/2014/main" id="{B6523522-EA16-4EAA-94E7-D00CBAC9D63F}"/>
              </a:ext>
            </a:extLst>
          </p:cNvPr>
          <p:cNvGrpSpPr/>
          <p:nvPr/>
        </p:nvGrpSpPr>
        <p:grpSpPr>
          <a:xfrm>
            <a:off x="1042598" y="13220163"/>
            <a:ext cx="7826445" cy="11290793"/>
            <a:chOff x="409556" y="13220163"/>
            <a:chExt cx="7826445" cy="11290793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996FCE1-AB59-439B-B85F-B40656B6FD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556" y="16518561"/>
              <a:ext cx="7826445" cy="5132818"/>
              <a:chOff x="225972" y="15885666"/>
              <a:chExt cx="6455630" cy="4469878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30CF4B8E-B98D-4E4A-8556-3837414A30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0251" t="24390" r="40133" b="14506"/>
              <a:stretch/>
            </p:blipFill>
            <p:spPr>
              <a:xfrm>
                <a:off x="225972" y="15885666"/>
                <a:ext cx="6455630" cy="4469878"/>
              </a:xfrm>
              <a:prstGeom prst="rect">
                <a:avLst/>
              </a:prstGeom>
            </p:spPr>
          </p:pic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E69BB4A-7A61-484F-B226-D451798843EC}"/>
                  </a:ext>
                </a:extLst>
              </p:cNvPr>
              <p:cNvSpPr txBox="1"/>
              <p:nvPr/>
            </p:nvSpPr>
            <p:spPr>
              <a:xfrm>
                <a:off x="295640" y="16263796"/>
                <a:ext cx="1659966" cy="1068712"/>
              </a:xfrm>
              <a:prstGeom prst="rect">
                <a:avLst/>
              </a:prstGeom>
              <a:noFill/>
              <a:ln>
                <a:solidFill>
                  <a:srgbClr val="00C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Diseño experimental realizado</a:t>
                </a:r>
              </a:p>
            </p:txBody>
          </p:sp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FDD66A62-0EA5-4AC2-BA62-B1E7CE100A50}"/>
                </a:ext>
              </a:extLst>
            </p:cNvPr>
            <p:cNvSpPr txBox="1"/>
            <p:nvPr/>
          </p:nvSpPr>
          <p:spPr>
            <a:xfrm>
              <a:off x="801967" y="22202632"/>
              <a:ext cx="6974286" cy="2308324"/>
            </a:xfrm>
            <a:prstGeom prst="rect">
              <a:avLst/>
            </a:prstGeom>
            <a:noFill/>
            <a:ln>
              <a:solidFill>
                <a:srgbClr val="00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/>
                <a:t>Incubación de placas en el </a:t>
              </a:r>
              <a:r>
                <a:rPr lang="es-ES" sz="2400" b="1" dirty="0" err="1"/>
                <a:t>fitotrón</a:t>
              </a:r>
              <a:r>
                <a:rPr lang="es-ES" sz="2400" b="1" dirty="0"/>
                <a:t> (</a:t>
              </a:r>
              <a:r>
                <a:rPr lang="es-ES" sz="2400" b="1" dirty="0" err="1"/>
                <a:t>Equitec</a:t>
              </a:r>
              <a:r>
                <a:rPr lang="es-ES" sz="2400" b="1" dirty="0"/>
                <a:t>) a 25 °C y 60% de humedad durante 15 días con un fotoperiodo de 16 horas luz y 8 horas oscuridad y posterior recuento de colonias sospechosas. Los resultados se expresaron en unidades formadoras de colonias por gramo de muestra (UFC/g).</a:t>
              </a:r>
            </a:p>
          </p:txBody>
        </p:sp>
        <p:grpSp>
          <p:nvGrpSpPr>
            <p:cNvPr id="1031" name="Grupo 1030">
              <a:extLst>
                <a:ext uri="{FF2B5EF4-FFF2-40B4-BE49-F238E27FC236}">
                  <a16:creationId xmlns:a16="http://schemas.microsoft.com/office/drawing/2014/main" id="{55F59F1C-545A-4161-A55A-45E0BCB160B3}"/>
                </a:ext>
              </a:extLst>
            </p:cNvPr>
            <p:cNvGrpSpPr/>
            <p:nvPr/>
          </p:nvGrpSpPr>
          <p:grpSpPr>
            <a:xfrm>
              <a:off x="834893" y="13220163"/>
              <a:ext cx="6975771" cy="3210119"/>
              <a:chOff x="815647" y="13497253"/>
              <a:chExt cx="6975771" cy="3210119"/>
            </a:xfrm>
          </p:grpSpPr>
          <p:sp>
            <p:nvSpPr>
              <p:cNvPr id="67" name="Diagrama de flujo: decisión 66">
                <a:extLst>
                  <a:ext uri="{FF2B5EF4-FFF2-40B4-BE49-F238E27FC236}">
                    <a16:creationId xmlns:a16="http://schemas.microsoft.com/office/drawing/2014/main" id="{7EE6E491-DB18-44CE-BECD-565D45D691BB}"/>
                  </a:ext>
                </a:extLst>
              </p:cNvPr>
              <p:cNvSpPr/>
              <p:nvPr/>
            </p:nvSpPr>
            <p:spPr>
              <a:xfrm>
                <a:off x="850059" y="13497253"/>
                <a:ext cx="6941359" cy="3210119"/>
              </a:xfrm>
              <a:prstGeom prst="flowChartDecision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B6403DF6-1627-4EF9-B297-94256B206BE4}"/>
                  </a:ext>
                </a:extLst>
              </p:cNvPr>
              <p:cNvSpPr txBox="1"/>
              <p:nvPr/>
            </p:nvSpPr>
            <p:spPr>
              <a:xfrm>
                <a:off x="815647" y="14538756"/>
                <a:ext cx="69413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/>
                  <a:t>Recolección de muestras de suelos contaminados y aislamiento de cepas en medio BG11</a:t>
                </a:r>
              </a:p>
            </p:txBody>
          </p:sp>
        </p:grp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07CE19-FA5F-454E-B276-C336F3F1DFF8}"/>
              </a:ext>
            </a:extLst>
          </p:cNvPr>
          <p:cNvGrpSpPr/>
          <p:nvPr/>
        </p:nvGrpSpPr>
        <p:grpSpPr>
          <a:xfrm>
            <a:off x="12045357" y="13220163"/>
            <a:ext cx="6941359" cy="3210119"/>
            <a:chOff x="12045357" y="13220163"/>
            <a:chExt cx="6941359" cy="3210119"/>
          </a:xfrm>
        </p:grpSpPr>
        <p:sp>
          <p:nvSpPr>
            <p:cNvPr id="69" name="Diagrama de flujo: decisión 68">
              <a:extLst>
                <a:ext uri="{FF2B5EF4-FFF2-40B4-BE49-F238E27FC236}">
                  <a16:creationId xmlns:a16="http://schemas.microsoft.com/office/drawing/2014/main" id="{35914DEA-247B-4A02-BC73-CA22B3DCE5EA}"/>
                </a:ext>
              </a:extLst>
            </p:cNvPr>
            <p:cNvSpPr/>
            <p:nvPr/>
          </p:nvSpPr>
          <p:spPr>
            <a:xfrm>
              <a:off x="12045357" y="13220163"/>
              <a:ext cx="6941359" cy="3210119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514F1089-1A88-4F5D-8244-8D6AF5C55F2D}"/>
                </a:ext>
              </a:extLst>
            </p:cNvPr>
            <p:cNvSpPr txBox="1"/>
            <p:nvPr/>
          </p:nvSpPr>
          <p:spPr>
            <a:xfrm>
              <a:off x="12450799" y="14195094"/>
              <a:ext cx="64152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/>
                <a:t>Identificación clásica (Claves dicotómicas) y genética de las cepas aisladas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BE95175-B5AE-41F3-8D89-139342954A49}"/>
              </a:ext>
            </a:extLst>
          </p:cNvPr>
          <p:cNvGrpSpPr/>
          <p:nvPr/>
        </p:nvGrpSpPr>
        <p:grpSpPr>
          <a:xfrm>
            <a:off x="12560246" y="25591389"/>
            <a:ext cx="8626127" cy="2631572"/>
            <a:chOff x="12560246" y="25591389"/>
            <a:chExt cx="8626127" cy="2631572"/>
          </a:xfrm>
        </p:grpSpPr>
        <p:sp>
          <p:nvSpPr>
            <p:cNvPr id="72" name="Diagrama de flujo: decisión 71">
              <a:extLst>
                <a:ext uri="{FF2B5EF4-FFF2-40B4-BE49-F238E27FC236}">
                  <a16:creationId xmlns:a16="http://schemas.microsoft.com/office/drawing/2014/main" id="{4E02DF8F-F1FD-4908-BF8F-E7433A2683E9}"/>
                </a:ext>
              </a:extLst>
            </p:cNvPr>
            <p:cNvSpPr/>
            <p:nvPr/>
          </p:nvSpPr>
          <p:spPr>
            <a:xfrm>
              <a:off x="12560246" y="25591389"/>
              <a:ext cx="8626127" cy="2631572"/>
            </a:xfrm>
            <a:prstGeom prst="flowChartDecision">
              <a:avLst/>
            </a:prstGeom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A8EBE7D9-8DFC-4D6F-A470-9C7062A9AF6C}"/>
                </a:ext>
              </a:extLst>
            </p:cNvPr>
            <p:cNvSpPr txBox="1"/>
            <p:nvPr/>
          </p:nvSpPr>
          <p:spPr>
            <a:xfrm rot="16200000">
              <a:off x="16554448" y="23316177"/>
              <a:ext cx="677108" cy="703530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ES" sz="3200" b="1" dirty="0"/>
                <a:t>Identificación Molecular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5D822A1-4F51-4D45-89A4-90C646DE315F}"/>
              </a:ext>
            </a:extLst>
          </p:cNvPr>
          <p:cNvGrpSpPr/>
          <p:nvPr/>
        </p:nvGrpSpPr>
        <p:grpSpPr>
          <a:xfrm>
            <a:off x="11618107" y="35067989"/>
            <a:ext cx="19580637" cy="3775831"/>
            <a:chOff x="87190" y="39289276"/>
            <a:chExt cx="19580637" cy="3775831"/>
          </a:xfrm>
        </p:grpSpPr>
        <p:graphicFrame>
          <p:nvGraphicFramePr>
            <p:cNvPr id="47" name="Diagrama 46">
              <a:extLst>
                <a:ext uri="{FF2B5EF4-FFF2-40B4-BE49-F238E27FC236}">
                  <a16:creationId xmlns:a16="http://schemas.microsoft.com/office/drawing/2014/main" id="{8AE3A4C3-F6AA-4051-9AB4-438F26C434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5060267"/>
                </p:ext>
              </p:extLst>
            </p:nvPr>
          </p:nvGraphicFramePr>
          <p:xfrm>
            <a:off x="452338" y="39289276"/>
            <a:ext cx="19215489" cy="3775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57615E6F-73FB-4D05-B742-E8AB4B6F0745}"/>
                </a:ext>
              </a:extLst>
            </p:cNvPr>
            <p:cNvSpPr/>
            <p:nvPr/>
          </p:nvSpPr>
          <p:spPr>
            <a:xfrm>
              <a:off x="87190" y="41184946"/>
              <a:ext cx="33570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cs typeface="Arial" panose="020B0604020202020204" pitchFamily="34" charset="0"/>
                </a:rPr>
                <a:t>CONCLUSIÓN</a:t>
              </a:r>
              <a:endPara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9BED9DF-6DD9-461C-9AF8-5DECC27F810B}"/>
              </a:ext>
            </a:extLst>
          </p:cNvPr>
          <p:cNvGrpSpPr/>
          <p:nvPr/>
        </p:nvGrpSpPr>
        <p:grpSpPr>
          <a:xfrm>
            <a:off x="21343935" y="39980270"/>
            <a:ext cx="9854809" cy="2522133"/>
            <a:chOff x="21343935" y="40542974"/>
            <a:chExt cx="9854809" cy="2522133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4B16ED5-1953-4F85-A073-F43836A4632A}"/>
                </a:ext>
              </a:extLst>
            </p:cNvPr>
            <p:cNvSpPr/>
            <p:nvPr/>
          </p:nvSpPr>
          <p:spPr>
            <a:xfrm>
              <a:off x="21343935" y="41495447"/>
              <a:ext cx="9854809" cy="156966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2400" b="1" dirty="0">
                  <a:solidFill>
                    <a:srgbClr val="000000"/>
                  </a:solidFill>
                </a:rPr>
                <a:t>Este trabajo ha sido financiado por el Proyecto RETOS-Colaboración titulado “Producción de </a:t>
              </a:r>
              <a:r>
                <a:rPr lang="es-ES" sz="2400" b="1" dirty="0" err="1">
                  <a:solidFill>
                    <a:srgbClr val="000000"/>
                  </a:solidFill>
                </a:rPr>
                <a:t>bioplaguicidas</a:t>
              </a:r>
              <a:r>
                <a:rPr lang="es-ES" sz="2400" b="1" dirty="0">
                  <a:solidFill>
                    <a:srgbClr val="000000"/>
                  </a:solidFill>
                </a:rPr>
                <a:t> a partir de cianobacterias para su uso en agricultura (Alga4control)”, subvencionado por el Ministerio de Ciencia, Innovación y Universidades (RTC20RTC2017-6444-2). </a:t>
              </a:r>
              <a:endParaRPr lang="es-ES" sz="2400" b="1" dirty="0"/>
            </a:p>
          </p:txBody>
        </p:sp>
        <p:grpSp>
          <p:nvGrpSpPr>
            <p:cNvPr id="127" name="Grupo 126">
              <a:extLst>
                <a:ext uri="{FF2B5EF4-FFF2-40B4-BE49-F238E27FC236}">
                  <a16:creationId xmlns:a16="http://schemas.microsoft.com/office/drawing/2014/main" id="{888F7824-1179-42AC-9CA7-E8222718180A}"/>
                </a:ext>
              </a:extLst>
            </p:cNvPr>
            <p:cNvGrpSpPr/>
            <p:nvPr/>
          </p:nvGrpSpPr>
          <p:grpSpPr>
            <a:xfrm>
              <a:off x="25219832" y="40542974"/>
              <a:ext cx="5978912" cy="1007891"/>
              <a:chOff x="7561479" y="12273231"/>
              <a:chExt cx="7983320" cy="1323137"/>
            </a:xfrm>
          </p:grpSpPr>
          <p:sp>
            <p:nvSpPr>
              <p:cNvPr id="128" name="Elipse 127">
                <a:extLst>
                  <a:ext uri="{FF2B5EF4-FFF2-40B4-BE49-F238E27FC236}">
                    <a16:creationId xmlns:a16="http://schemas.microsoft.com/office/drawing/2014/main" id="{4C0E5C90-515F-4940-8D3E-97EC8A070A39}"/>
                  </a:ext>
                </a:extLst>
              </p:cNvPr>
              <p:cNvSpPr/>
              <p:nvPr/>
            </p:nvSpPr>
            <p:spPr>
              <a:xfrm flipH="1" flipV="1">
                <a:off x="7561479" y="12273231"/>
                <a:ext cx="7983320" cy="132313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6BB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9" name="Rectángulo 128">
                <a:extLst>
                  <a:ext uri="{FF2B5EF4-FFF2-40B4-BE49-F238E27FC236}">
                    <a16:creationId xmlns:a16="http://schemas.microsoft.com/office/drawing/2014/main" id="{598DD5F9-625E-4891-93EE-CB146674A602}"/>
                  </a:ext>
                </a:extLst>
              </p:cNvPr>
              <p:cNvSpPr/>
              <p:nvPr/>
            </p:nvSpPr>
            <p:spPr>
              <a:xfrm>
                <a:off x="9017277" y="12413956"/>
                <a:ext cx="5322671" cy="101010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4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cs typeface="Arial" panose="020B0604020202020204" pitchFamily="34" charset="0"/>
                  </a:rPr>
                  <a:t>FINANCIACIÓN</a:t>
                </a:r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60023D6-EDF4-439B-9238-D8002B403A8C}"/>
              </a:ext>
            </a:extLst>
          </p:cNvPr>
          <p:cNvGrpSpPr/>
          <p:nvPr/>
        </p:nvGrpSpPr>
        <p:grpSpPr>
          <a:xfrm>
            <a:off x="1737108" y="39307889"/>
            <a:ext cx="19209832" cy="3538908"/>
            <a:chOff x="1737108" y="39307889"/>
            <a:chExt cx="19209832" cy="353890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0390AEC-F09E-4E16-8721-7F0AD589EF63}"/>
                </a:ext>
              </a:extLst>
            </p:cNvPr>
            <p:cNvSpPr txBox="1"/>
            <p:nvPr/>
          </p:nvSpPr>
          <p:spPr>
            <a:xfrm>
              <a:off x="1737108" y="40169141"/>
              <a:ext cx="17976675" cy="26776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es-ES" sz="2400" b="1" dirty="0"/>
                <a:t>Della Greca M., </a:t>
              </a:r>
              <a:r>
                <a:rPr lang="es-ES" sz="2400" b="1" dirty="0" err="1"/>
                <a:t>Monaco</a:t>
              </a:r>
              <a:r>
                <a:rPr lang="es-ES" sz="2400" b="1" dirty="0"/>
                <a:t> P., Pinto G., </a:t>
              </a:r>
              <a:r>
                <a:rPr lang="es-ES" sz="2400" b="1" dirty="0" err="1"/>
                <a:t>Pollio</a:t>
              </a:r>
              <a:r>
                <a:rPr lang="es-ES" sz="2400" b="1" dirty="0"/>
                <a:t> A., </a:t>
              </a:r>
              <a:r>
                <a:rPr lang="es-ES" sz="2400" b="1" dirty="0" err="1"/>
                <a:t>Previtera</a:t>
              </a:r>
              <a:r>
                <a:rPr lang="es-ES" sz="2400" b="1" dirty="0"/>
                <a:t> L., </a:t>
              </a:r>
              <a:r>
                <a:rPr lang="es-ES" sz="2400" b="1" dirty="0" err="1"/>
                <a:t>Temussi</a:t>
              </a:r>
              <a:r>
                <a:rPr lang="es-ES" sz="2400" b="1" dirty="0"/>
                <a:t> F., 2001. B. </a:t>
              </a:r>
              <a:r>
                <a:rPr lang="es-ES" sz="2400" b="1" dirty="0" err="1"/>
                <a:t>Environ</a:t>
              </a:r>
              <a:r>
                <a:rPr lang="es-ES" sz="2400" b="1" dirty="0"/>
                <a:t>. </a:t>
              </a:r>
              <a:r>
                <a:rPr lang="es-ES" sz="2400" b="1" dirty="0" err="1"/>
                <a:t>Contam</a:t>
              </a:r>
              <a:r>
                <a:rPr lang="es-ES" sz="2400" b="1" dirty="0"/>
                <a:t>. </a:t>
              </a:r>
              <a:r>
                <a:rPr lang="es-ES" sz="2400" b="1" dirty="0" err="1"/>
                <a:t>Tox</a:t>
              </a:r>
              <a:r>
                <a:rPr lang="es-ES" sz="2400" b="1" dirty="0"/>
                <a:t>. 67, 352–359. </a:t>
              </a:r>
            </a:p>
            <a:p>
              <a:pPr indent="457200" algn="just"/>
              <a:r>
                <a:rPr lang="es-ES" sz="2400" b="1" dirty="0" err="1"/>
                <a:t>Dermeche</a:t>
              </a:r>
              <a:r>
                <a:rPr lang="es-ES" sz="2400" b="1" dirty="0"/>
                <a:t> S., </a:t>
              </a:r>
              <a:r>
                <a:rPr lang="es-ES" sz="2400" b="1" dirty="0" err="1"/>
                <a:t>Nadour</a:t>
              </a:r>
              <a:r>
                <a:rPr lang="es-ES" sz="2400" b="1" dirty="0"/>
                <a:t> M., </a:t>
              </a:r>
              <a:r>
                <a:rPr lang="es-ES" sz="2400" b="1" dirty="0" err="1"/>
                <a:t>Larroche</a:t>
              </a:r>
              <a:r>
                <a:rPr lang="es-ES" sz="2400" b="1" dirty="0"/>
                <a:t> C., </a:t>
              </a:r>
              <a:r>
                <a:rPr lang="es-ES" sz="2400" b="1" dirty="0" err="1"/>
                <a:t>Moulti</a:t>
              </a:r>
              <a:r>
                <a:rPr lang="es-ES" sz="2400" b="1" dirty="0"/>
                <a:t>-Mati F., </a:t>
              </a:r>
              <a:r>
                <a:rPr lang="es-ES" sz="2400" b="1" dirty="0" err="1"/>
                <a:t>Michaud</a:t>
              </a:r>
              <a:r>
                <a:rPr lang="es-ES" sz="2400" b="1" dirty="0"/>
                <a:t> P., 2013. </a:t>
              </a:r>
              <a:r>
                <a:rPr lang="es-ES" sz="2400" b="1" dirty="0" err="1"/>
                <a:t>Process</a:t>
              </a:r>
              <a:r>
                <a:rPr lang="es-ES" sz="2400" b="1" dirty="0"/>
                <a:t> </a:t>
              </a:r>
              <a:r>
                <a:rPr lang="es-ES" sz="2400" b="1" dirty="0" err="1"/>
                <a:t>Biochem</a:t>
              </a:r>
              <a:r>
                <a:rPr lang="es-ES" sz="2400" b="1" dirty="0"/>
                <a:t>. 48(10), 1532-1552.</a:t>
              </a:r>
            </a:p>
            <a:p>
              <a:pPr indent="457200" algn="just"/>
              <a:r>
                <a:rPr lang="es-ES" sz="2400" b="1" dirty="0"/>
                <a:t>Lindner A.V., </a:t>
              </a:r>
              <a:r>
                <a:rPr lang="es-ES" sz="2400" b="1" dirty="0" err="1"/>
                <a:t>Pleissner</a:t>
              </a:r>
              <a:r>
                <a:rPr lang="es-ES" sz="2400" b="1" dirty="0"/>
                <a:t> D., 2019. Algal Res. 42, p. 101602.</a:t>
              </a:r>
            </a:p>
            <a:p>
              <a:pPr indent="457200" algn="just"/>
              <a:r>
                <a:rPr lang="es-ES" sz="2400" b="1" dirty="0"/>
                <a:t>Martínez-Gallardo, M.R., López, M.J., Jurado, M.M., Suárez-Estrella, F., López-González, J.A., Sáez, J.A., Moral, R., Moreno, J., </a:t>
              </a:r>
            </a:p>
            <a:p>
              <a:pPr indent="457200" algn="just"/>
              <a:r>
                <a:rPr lang="es-ES" sz="2400" b="1" dirty="0"/>
                <a:t>2019. </a:t>
              </a:r>
              <a:r>
                <a:rPr lang="es-ES" sz="2400" b="1" dirty="0" err="1"/>
                <a:t>Sci</a:t>
              </a:r>
              <a:r>
                <a:rPr lang="es-ES" sz="2400" b="1" dirty="0"/>
                <a:t>. Total Environ.135537.</a:t>
              </a:r>
            </a:p>
            <a:p>
              <a:pPr indent="457200" algn="just"/>
              <a:r>
                <a:rPr lang="es-ES" sz="2400" b="1" dirty="0"/>
                <a:t>Pinto G., </a:t>
              </a:r>
              <a:r>
                <a:rPr lang="es-ES" sz="2400" b="1" dirty="0" err="1"/>
                <a:t>Pollio</a:t>
              </a:r>
              <a:r>
                <a:rPr lang="es-ES" sz="2400" b="1" dirty="0"/>
                <a:t> A., </a:t>
              </a:r>
              <a:r>
                <a:rPr lang="es-ES" sz="2400" b="1" dirty="0" err="1"/>
                <a:t>Previtera</a:t>
              </a:r>
              <a:r>
                <a:rPr lang="es-ES" sz="2400" b="1" dirty="0"/>
                <a:t> L., </a:t>
              </a:r>
              <a:r>
                <a:rPr lang="es-ES" sz="2400" b="1" dirty="0" err="1"/>
                <a:t>Temussi</a:t>
              </a:r>
              <a:r>
                <a:rPr lang="es-ES" sz="2400" b="1" dirty="0"/>
                <a:t> F., 2002. </a:t>
              </a:r>
              <a:r>
                <a:rPr lang="es-ES" sz="2400" b="1" dirty="0" err="1"/>
                <a:t>Biotechnol</a:t>
              </a:r>
              <a:r>
                <a:rPr lang="es-ES" sz="2400" b="1" dirty="0"/>
                <a:t>. </a:t>
              </a:r>
              <a:r>
                <a:rPr lang="es-ES" sz="2400" b="1" dirty="0" err="1"/>
                <a:t>Lett</a:t>
              </a:r>
              <a:r>
                <a:rPr lang="es-ES" sz="2400" b="1" dirty="0"/>
                <a:t>. 24, 2047–2051.</a:t>
              </a:r>
            </a:p>
            <a:p>
              <a:pPr indent="457200" algn="just"/>
              <a:r>
                <a:rPr lang="es-ES" sz="2400" b="1" dirty="0" err="1"/>
                <a:t>Semple</a:t>
              </a:r>
              <a:r>
                <a:rPr lang="es-ES" sz="2400" b="1" dirty="0"/>
                <a:t>, K.T., </a:t>
              </a:r>
              <a:r>
                <a:rPr lang="es-ES" sz="2400" b="1" dirty="0" err="1"/>
                <a:t>Cain</a:t>
              </a:r>
              <a:r>
                <a:rPr lang="es-ES" sz="2400" b="1" dirty="0"/>
                <a:t>, R.B., Schmidt, S., 1999. FEMS </a:t>
              </a:r>
              <a:r>
                <a:rPr lang="es-ES" sz="2400" b="1" dirty="0" err="1"/>
                <a:t>Microbiol</a:t>
              </a:r>
              <a:r>
                <a:rPr lang="es-ES" sz="2400" b="1" dirty="0"/>
                <a:t>. </a:t>
              </a:r>
              <a:r>
                <a:rPr lang="es-ES" sz="2400" b="1" dirty="0" err="1"/>
                <a:t>Lett</a:t>
              </a:r>
              <a:r>
                <a:rPr lang="es-ES" sz="2400" b="1" dirty="0"/>
                <a:t>. 170, 291–300.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5CE5BE0-F874-4494-833C-BBE0AF674A47}"/>
                </a:ext>
              </a:extLst>
            </p:cNvPr>
            <p:cNvGrpSpPr/>
            <p:nvPr/>
          </p:nvGrpSpPr>
          <p:grpSpPr>
            <a:xfrm>
              <a:off x="15316231" y="39307889"/>
              <a:ext cx="5630709" cy="1052884"/>
              <a:chOff x="15515522" y="39237551"/>
              <a:chExt cx="5630709" cy="1052884"/>
            </a:xfrm>
          </p:grpSpPr>
          <p:sp>
            <p:nvSpPr>
              <p:cNvPr id="131" name="Elipse 130">
                <a:extLst>
                  <a:ext uri="{FF2B5EF4-FFF2-40B4-BE49-F238E27FC236}">
                    <a16:creationId xmlns:a16="http://schemas.microsoft.com/office/drawing/2014/main" id="{21DC2547-94B8-4178-B9B7-8BEDF11571EF}"/>
                  </a:ext>
                </a:extLst>
              </p:cNvPr>
              <p:cNvSpPr/>
              <p:nvPr/>
            </p:nvSpPr>
            <p:spPr>
              <a:xfrm flipH="1" flipV="1">
                <a:off x="15515522" y="39237551"/>
                <a:ext cx="5630709" cy="10528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F6BB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2" name="Rectángulo 131">
                <a:extLst>
                  <a:ext uri="{FF2B5EF4-FFF2-40B4-BE49-F238E27FC236}">
                    <a16:creationId xmlns:a16="http://schemas.microsoft.com/office/drawing/2014/main" id="{6DD58427-5A32-40DE-9E04-BA05DD31F7B7}"/>
                  </a:ext>
                </a:extLst>
              </p:cNvPr>
              <p:cNvSpPr/>
              <p:nvPr/>
            </p:nvSpPr>
            <p:spPr>
              <a:xfrm>
                <a:off x="16549311" y="39349533"/>
                <a:ext cx="374012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4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cs typeface="Arial" panose="020B0604020202020204" pitchFamily="34" charset="0"/>
                  </a:rPr>
                  <a:t>REFERENCIAS</a:t>
                </a:r>
              </a:p>
            </p:txBody>
          </p:sp>
        </p:grpSp>
      </p:grpSp>
      <p:graphicFrame>
        <p:nvGraphicFramePr>
          <p:cNvPr id="123" name="Tabla 122">
            <a:extLst>
              <a:ext uri="{FF2B5EF4-FFF2-40B4-BE49-F238E27FC236}">
                <a16:creationId xmlns:a16="http://schemas.microsoft.com/office/drawing/2014/main" id="{4305B4E6-BDBE-417D-A03D-85D6FDDB6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2281"/>
              </p:ext>
            </p:extLst>
          </p:nvPr>
        </p:nvGraphicFramePr>
        <p:xfrm>
          <a:off x="11833457" y="28403478"/>
          <a:ext cx="11042556" cy="6169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468">
                  <a:extLst>
                    <a:ext uri="{9D8B030D-6E8A-4147-A177-3AD203B41FA5}">
                      <a16:colId xmlns:a16="http://schemas.microsoft.com/office/drawing/2014/main" val="3811522478"/>
                    </a:ext>
                  </a:extLst>
                </a:gridCol>
                <a:gridCol w="3673971">
                  <a:extLst>
                    <a:ext uri="{9D8B030D-6E8A-4147-A177-3AD203B41FA5}">
                      <a16:colId xmlns:a16="http://schemas.microsoft.com/office/drawing/2014/main" val="3019774419"/>
                    </a:ext>
                  </a:extLst>
                </a:gridCol>
                <a:gridCol w="1940187">
                  <a:extLst>
                    <a:ext uri="{9D8B030D-6E8A-4147-A177-3AD203B41FA5}">
                      <a16:colId xmlns:a16="http://schemas.microsoft.com/office/drawing/2014/main" val="1076246236"/>
                    </a:ext>
                  </a:extLst>
                </a:gridCol>
                <a:gridCol w="3446930">
                  <a:extLst>
                    <a:ext uri="{9D8B030D-6E8A-4147-A177-3AD203B41FA5}">
                      <a16:colId xmlns:a16="http://schemas.microsoft.com/office/drawing/2014/main" val="473325451"/>
                    </a:ext>
                  </a:extLst>
                </a:gridCol>
              </a:tblGrid>
              <a:tr h="95746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s-ES" sz="2400" dirty="0">
                          <a:effectLst/>
                        </a:rPr>
                        <a:t>Tabla 1. Identificación de la especie de cada muestra, porcentaje de identidad y número de acceso de la cepa en BLAST.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61798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Muestra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Especie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% Identidad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Accesion no.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7829583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SC1-2A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Characiochloris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acuminata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94.17%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 KT625418.1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7067218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SC1-3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Tetradesmus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obliquus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99,72%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MK764914.1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270890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SC1-6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Muriellopsis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sphaerica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100%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HQ834482.1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455095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SC1-7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Chlamydomonas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debaryana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99,16%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MF678004.1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417388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SC1-9A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Microglena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monadina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89,80%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MG022666.1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637264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SC1-9B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Tetracystis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vinatzeri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99,43%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KM020017.1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7131440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dirty="0">
                          <a:effectLst/>
                        </a:rPr>
                        <a:t>SC3-1A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Pumiliosphaera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acidophila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98,64%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LN610705.1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998504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SC3-1B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 i="1" dirty="0" err="1">
                          <a:effectLst/>
                        </a:rPr>
                        <a:t>Pumiliosphaera</a:t>
                      </a:r>
                      <a:r>
                        <a:rPr lang="es-ES" sz="2400" i="1" dirty="0">
                          <a:effectLst/>
                        </a:rPr>
                        <a:t> </a:t>
                      </a:r>
                      <a:r>
                        <a:rPr lang="es-ES" sz="2400" i="1" dirty="0" err="1">
                          <a:effectLst/>
                        </a:rPr>
                        <a:t>acidophila</a:t>
                      </a:r>
                      <a:endParaRPr lang="es-E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98,90%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400">
                          <a:effectLst/>
                        </a:rPr>
                        <a:t>LN610705.1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2832530"/>
                  </a:ext>
                </a:extLst>
              </a:tr>
              <a:tr h="95746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2400" dirty="0">
                          <a:effectLst/>
                        </a:rPr>
                        <a:t>La bioprospección de suelos contaminados con </a:t>
                      </a:r>
                      <a:r>
                        <a:rPr lang="es-ES" sz="2400" dirty="0" err="1">
                          <a:effectLst/>
                        </a:rPr>
                        <a:t>alpeorujo</a:t>
                      </a:r>
                      <a:r>
                        <a:rPr lang="es-ES" sz="2400" dirty="0">
                          <a:effectLst/>
                        </a:rPr>
                        <a:t> dio lugar al aislamiento de cepas de microalgas que se clasificaron en 7 géneros distintos.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95426"/>
                  </a:ext>
                </a:extLst>
              </a:tr>
            </a:tbl>
          </a:graphicData>
        </a:graphic>
      </p:graphicFrame>
      <p:grpSp>
        <p:nvGrpSpPr>
          <p:cNvPr id="134" name="Grupo 133">
            <a:extLst>
              <a:ext uri="{FF2B5EF4-FFF2-40B4-BE49-F238E27FC236}">
                <a16:creationId xmlns:a16="http://schemas.microsoft.com/office/drawing/2014/main" id="{C78F0A51-F14E-4C74-96B6-2BD54EAC0B23}"/>
              </a:ext>
            </a:extLst>
          </p:cNvPr>
          <p:cNvGrpSpPr/>
          <p:nvPr/>
        </p:nvGrpSpPr>
        <p:grpSpPr>
          <a:xfrm>
            <a:off x="6117797" y="25101628"/>
            <a:ext cx="7983320" cy="1323137"/>
            <a:chOff x="7561479" y="12273231"/>
            <a:chExt cx="7983320" cy="1323137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id="{6E4C3924-DFD6-4F08-8183-DEB0311A0ABA}"/>
                </a:ext>
              </a:extLst>
            </p:cNvPr>
            <p:cNvSpPr/>
            <p:nvPr/>
          </p:nvSpPr>
          <p:spPr>
            <a:xfrm flipH="1" flipV="1">
              <a:off x="7561479" y="12273231"/>
              <a:ext cx="7983320" cy="1323137"/>
            </a:xfrm>
            <a:prstGeom prst="ellipse">
              <a:avLst/>
            </a:prstGeom>
            <a:grpFill/>
            <a:ln>
              <a:solidFill>
                <a:srgbClr val="F6BB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39994E91-DD0A-4009-A2CA-BCE2EDB96A52}"/>
                </a:ext>
              </a:extLst>
            </p:cNvPr>
            <p:cNvSpPr/>
            <p:nvPr/>
          </p:nvSpPr>
          <p:spPr>
            <a:xfrm>
              <a:off x="9253430" y="12413956"/>
              <a:ext cx="4850367" cy="101566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60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RESULTADOS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91F1E29-4C90-4055-B178-9BE46F6D6A65}"/>
              </a:ext>
            </a:extLst>
          </p:cNvPr>
          <p:cNvGrpSpPr/>
          <p:nvPr/>
        </p:nvGrpSpPr>
        <p:grpSpPr>
          <a:xfrm>
            <a:off x="23596569" y="25651937"/>
            <a:ext cx="8626127" cy="2631572"/>
            <a:chOff x="23596569" y="25651937"/>
            <a:chExt cx="8626127" cy="2631572"/>
          </a:xfrm>
        </p:grpSpPr>
        <p:sp>
          <p:nvSpPr>
            <p:cNvPr id="148" name="Diagrama de flujo: decisión 147">
              <a:extLst>
                <a:ext uri="{FF2B5EF4-FFF2-40B4-BE49-F238E27FC236}">
                  <a16:creationId xmlns:a16="http://schemas.microsoft.com/office/drawing/2014/main" id="{9FC01CB6-0F0C-4B6F-856A-FAAE06E4D105}"/>
                </a:ext>
              </a:extLst>
            </p:cNvPr>
            <p:cNvSpPr/>
            <p:nvPr/>
          </p:nvSpPr>
          <p:spPr>
            <a:xfrm>
              <a:off x="23596569" y="25651937"/>
              <a:ext cx="8626127" cy="2631572"/>
            </a:xfrm>
            <a:prstGeom prst="flowChartDecision">
              <a:avLst/>
            </a:prstGeom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5CB8757A-CD81-4736-87EB-26721779F41C}"/>
                </a:ext>
              </a:extLst>
            </p:cNvPr>
            <p:cNvSpPr txBox="1"/>
            <p:nvPr/>
          </p:nvSpPr>
          <p:spPr>
            <a:xfrm rot="16200000">
              <a:off x="27054762" y="23570749"/>
              <a:ext cx="2154436" cy="703530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ES" sz="3200" b="1" dirty="0"/>
                <a:t>Capacidad de las cepas aisladas para crecer en medios de cultivo enriquecidos con compuestos fenólicos simples</a:t>
              </a:r>
            </a:p>
          </p:txBody>
        </p:sp>
      </p:grp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BA761E9-66D2-409F-B778-13FBFBCEC8D0}"/>
              </a:ext>
            </a:extLst>
          </p:cNvPr>
          <p:cNvSpPr txBox="1"/>
          <p:nvPr/>
        </p:nvSpPr>
        <p:spPr>
          <a:xfrm>
            <a:off x="24231498" y="32072395"/>
            <a:ext cx="7356268" cy="255454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just"/>
            <a:r>
              <a:rPr lang="es-ES" dirty="0"/>
              <a:t>Figura 4. Crecimiento cualitativo de las cepas en medio </a:t>
            </a:r>
            <a:r>
              <a:rPr lang="es-ES" dirty="0" err="1"/>
              <a:t>Algae</a:t>
            </a:r>
            <a:r>
              <a:rPr lang="es-ES" dirty="0"/>
              <a:t> con </a:t>
            </a:r>
            <a:r>
              <a:rPr lang="es-ES" dirty="0" err="1"/>
              <a:t>Tirosol</a:t>
            </a:r>
            <a:r>
              <a:rPr lang="es-ES" dirty="0"/>
              <a:t> (0,05%).</a:t>
            </a:r>
          </a:p>
          <a:p>
            <a:pPr algn="just"/>
            <a:r>
              <a:rPr lang="es-ES" dirty="0"/>
              <a:t>Los resultados más significativos se obtuvieron en placas con </a:t>
            </a:r>
            <a:r>
              <a:rPr lang="es-ES" dirty="0" err="1"/>
              <a:t>Tirosol</a:t>
            </a:r>
            <a:r>
              <a:rPr lang="es-ES" dirty="0"/>
              <a:t>, donde se observó crecimiento y cambio de color de  las cepas. Sin </a:t>
            </a:r>
            <a:r>
              <a:rPr lang="es-ES" dirty="0" err="1"/>
              <a:t>sonicar</a:t>
            </a:r>
            <a:r>
              <a:rPr lang="es-ES" dirty="0"/>
              <a:t> (SS) y </a:t>
            </a:r>
            <a:r>
              <a:rPr lang="es-ES" dirty="0" err="1"/>
              <a:t>sonicadas</a:t>
            </a:r>
            <a:r>
              <a:rPr lang="es-ES" dirty="0"/>
              <a:t> (SONIC), Sc1-9, Sc1-9b en la fotografía de la izqda. y Sc3-1B fotografía de la dcha., a los 14 días de incubación en oscuridad, indicando su capacidad de utilizar este compuesto como fuente de carbono y energía.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33B09E55-5DAF-4E2E-BCD9-C98B1E872051}"/>
              </a:ext>
            </a:extLst>
          </p:cNvPr>
          <p:cNvSpPr txBox="1"/>
          <p:nvPr/>
        </p:nvSpPr>
        <p:spPr>
          <a:xfrm rot="10800000" flipV="1">
            <a:off x="22104838" y="21265390"/>
            <a:ext cx="927737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CC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Medio </a:t>
            </a:r>
            <a:r>
              <a:rPr lang="es-ES" dirty="0" err="1"/>
              <a:t>Algae</a:t>
            </a:r>
            <a:r>
              <a:rPr lang="es-ES" dirty="0"/>
              <a:t> con </a:t>
            </a:r>
            <a:r>
              <a:rPr lang="es-ES" dirty="0" err="1"/>
              <a:t>Tirosol</a:t>
            </a:r>
            <a:r>
              <a:rPr lang="es-ES" dirty="0"/>
              <a:t> (0,05%) y Medio </a:t>
            </a:r>
            <a:r>
              <a:rPr lang="es-ES" dirty="0" err="1"/>
              <a:t>Algae</a:t>
            </a:r>
            <a:r>
              <a:rPr lang="es-ES" dirty="0"/>
              <a:t> con Ácido Tánico (0,5%)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8E2A2852-4F92-4F6A-BAA4-4FC7C71E1866}"/>
              </a:ext>
            </a:extLst>
          </p:cNvPr>
          <p:cNvSpPr txBox="1"/>
          <p:nvPr/>
        </p:nvSpPr>
        <p:spPr>
          <a:xfrm>
            <a:off x="24512151" y="16479598"/>
            <a:ext cx="281739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CC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Preparación Inóculos</a:t>
            </a:r>
          </a:p>
        </p:txBody>
      </p:sp>
      <p:grpSp>
        <p:nvGrpSpPr>
          <p:cNvPr id="1052" name="Grupo 1051">
            <a:extLst>
              <a:ext uri="{FF2B5EF4-FFF2-40B4-BE49-F238E27FC236}">
                <a16:creationId xmlns:a16="http://schemas.microsoft.com/office/drawing/2014/main" id="{3E2FA48D-A5AB-49EF-BB8C-583F634CCEED}"/>
              </a:ext>
            </a:extLst>
          </p:cNvPr>
          <p:cNvGrpSpPr/>
          <p:nvPr/>
        </p:nvGrpSpPr>
        <p:grpSpPr>
          <a:xfrm>
            <a:off x="22117108" y="17002405"/>
            <a:ext cx="6011660" cy="3666575"/>
            <a:chOff x="23283801" y="20559649"/>
            <a:chExt cx="5445145" cy="3407919"/>
          </a:xfrm>
        </p:grpSpPr>
        <p:pic>
          <p:nvPicPr>
            <p:cNvPr id="1041" name="Imagen 1040" descr="Imagen que contiene interior, tabla, mostrador, vino&#10;&#10;Descripción generada automáticamente">
              <a:extLst>
                <a:ext uri="{FF2B5EF4-FFF2-40B4-BE49-F238E27FC236}">
                  <a16:creationId xmlns:a16="http://schemas.microsoft.com/office/drawing/2014/main" id="{CB209B38-A56F-41FD-8B8F-A7697C62C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19"/>
            <a:stretch/>
          </p:blipFill>
          <p:spPr>
            <a:xfrm>
              <a:off x="23283801" y="20559649"/>
              <a:ext cx="5445145" cy="3407919"/>
            </a:xfrm>
            <a:prstGeom prst="rect">
              <a:avLst/>
            </a:prstGeom>
            <a:effectLst>
              <a:softEdge rad="76200"/>
            </a:effectLst>
          </p:spPr>
        </p:pic>
        <p:sp>
          <p:nvSpPr>
            <p:cNvPr id="1048" name="CuadroTexto 1047">
              <a:extLst>
                <a:ext uri="{FF2B5EF4-FFF2-40B4-BE49-F238E27FC236}">
                  <a16:creationId xmlns:a16="http://schemas.microsoft.com/office/drawing/2014/main" id="{1E5B1F62-45EA-4E33-BC54-3A186C316006}"/>
                </a:ext>
              </a:extLst>
            </p:cNvPr>
            <p:cNvSpPr txBox="1"/>
            <p:nvPr/>
          </p:nvSpPr>
          <p:spPr>
            <a:xfrm>
              <a:off x="24104108" y="22779509"/>
              <a:ext cx="5693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highlight>
                    <a:srgbClr val="00CCFF"/>
                  </a:highlight>
                </a:rPr>
                <a:t>Sc19A</a:t>
              </a:r>
            </a:p>
          </p:txBody>
        </p:sp>
        <p:sp>
          <p:nvSpPr>
            <p:cNvPr id="1049" name="CuadroTexto 1048">
              <a:extLst>
                <a:ext uri="{FF2B5EF4-FFF2-40B4-BE49-F238E27FC236}">
                  <a16:creationId xmlns:a16="http://schemas.microsoft.com/office/drawing/2014/main" id="{F4C4C3AB-5F6F-4EBA-8B75-329731807530}"/>
                </a:ext>
              </a:extLst>
            </p:cNvPr>
            <p:cNvSpPr txBox="1"/>
            <p:nvPr/>
          </p:nvSpPr>
          <p:spPr>
            <a:xfrm>
              <a:off x="25096558" y="22778973"/>
              <a:ext cx="5693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highlight>
                    <a:srgbClr val="00CCFF"/>
                  </a:highlight>
                </a:rPr>
                <a:t>Sc31B</a:t>
              </a:r>
            </a:p>
          </p:txBody>
        </p:sp>
        <p:sp>
          <p:nvSpPr>
            <p:cNvPr id="1050" name="CuadroTexto 1049">
              <a:extLst>
                <a:ext uri="{FF2B5EF4-FFF2-40B4-BE49-F238E27FC236}">
                  <a16:creationId xmlns:a16="http://schemas.microsoft.com/office/drawing/2014/main" id="{70379565-6BED-4E34-9E9D-10F08D0267F5}"/>
                </a:ext>
              </a:extLst>
            </p:cNvPr>
            <p:cNvSpPr txBox="1"/>
            <p:nvPr/>
          </p:nvSpPr>
          <p:spPr>
            <a:xfrm>
              <a:off x="26286051" y="22728626"/>
              <a:ext cx="5693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highlight>
                    <a:srgbClr val="00CCFF"/>
                  </a:highlight>
                </a:rPr>
                <a:t>Sc16</a:t>
              </a:r>
            </a:p>
          </p:txBody>
        </p:sp>
        <p:sp>
          <p:nvSpPr>
            <p:cNvPr id="1051" name="CuadroTexto 1050">
              <a:extLst>
                <a:ext uri="{FF2B5EF4-FFF2-40B4-BE49-F238E27FC236}">
                  <a16:creationId xmlns:a16="http://schemas.microsoft.com/office/drawing/2014/main" id="{2EFD6EC0-2E6D-41BD-B708-3D3F4B3C6764}"/>
                </a:ext>
              </a:extLst>
            </p:cNvPr>
            <p:cNvSpPr txBox="1"/>
            <p:nvPr/>
          </p:nvSpPr>
          <p:spPr>
            <a:xfrm>
              <a:off x="27391020" y="22778973"/>
              <a:ext cx="5693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highlight>
                    <a:srgbClr val="00CCFF"/>
                  </a:highlight>
                </a:rPr>
                <a:t>Sc17</a:t>
              </a:r>
            </a:p>
          </p:txBody>
        </p:sp>
      </p:grp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F20EB2A2-B0CB-455A-942A-D52E94F909DC}"/>
              </a:ext>
            </a:extLst>
          </p:cNvPr>
          <p:cNvSpPr txBox="1"/>
          <p:nvPr/>
        </p:nvSpPr>
        <p:spPr>
          <a:xfrm>
            <a:off x="28330230" y="17100396"/>
            <a:ext cx="3035813" cy="3477875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Las cepas de microalgas aisladas fueron inoculadas en BG-11 líquido, a razón de 25 </a:t>
            </a:r>
            <a:r>
              <a:rPr lang="es-ES" sz="2000" dirty="0" err="1"/>
              <a:t>mL</a:t>
            </a:r>
            <a:r>
              <a:rPr lang="es-ES" sz="2000" dirty="0"/>
              <a:t> de medio por matraz de 100mL. Posteriormente, los matraces se incubaron en el </a:t>
            </a:r>
            <a:r>
              <a:rPr lang="es-ES" sz="2000" dirty="0" err="1"/>
              <a:t>fitotrón</a:t>
            </a:r>
            <a:r>
              <a:rPr lang="es-ES" sz="2000" dirty="0"/>
              <a:t> (</a:t>
            </a:r>
            <a:r>
              <a:rPr lang="es-ES" sz="2000" dirty="0" err="1"/>
              <a:t>Equitec</a:t>
            </a:r>
            <a:r>
              <a:rPr lang="es-ES" sz="2000" dirty="0"/>
              <a:t>) a 25 °C y 60% de humedad durante 15 días con un fotoperiodo 16/8. 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A771693-1743-4744-85B1-F3F62E49E199}"/>
              </a:ext>
            </a:extLst>
          </p:cNvPr>
          <p:cNvSpPr txBox="1"/>
          <p:nvPr/>
        </p:nvSpPr>
        <p:spPr>
          <a:xfrm>
            <a:off x="22104838" y="21983796"/>
            <a:ext cx="4915358" cy="2862322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De cada inóculo, </a:t>
            </a:r>
            <a:r>
              <a:rPr lang="es-ES" sz="2000" dirty="0" err="1"/>
              <a:t>sonicado</a:t>
            </a:r>
            <a:r>
              <a:rPr lang="es-ES" sz="2000" dirty="0"/>
              <a:t> (amplitud 40%, 3 min) y sin </a:t>
            </a:r>
            <a:r>
              <a:rPr lang="es-ES" sz="2000" dirty="0" err="1"/>
              <a:t>sonicar</a:t>
            </a:r>
            <a:r>
              <a:rPr lang="es-ES" sz="2000" dirty="0"/>
              <a:t>, se utilizaron 20 </a:t>
            </a:r>
            <a:r>
              <a:rPr lang="es-ES" sz="2000" dirty="0" err="1"/>
              <a:t>μL</a:t>
            </a:r>
            <a:r>
              <a:rPr lang="es-ES" sz="2000" dirty="0"/>
              <a:t> para sembrar placas de medio </a:t>
            </a:r>
            <a:r>
              <a:rPr lang="es-ES" sz="2000" dirty="0" err="1"/>
              <a:t>Algae</a:t>
            </a:r>
            <a:r>
              <a:rPr lang="es-ES" sz="2000" dirty="0"/>
              <a:t> con </a:t>
            </a:r>
            <a:r>
              <a:rPr lang="es-ES" sz="2000" dirty="0" err="1"/>
              <a:t>Tirosol</a:t>
            </a:r>
            <a:r>
              <a:rPr lang="es-ES" sz="2000" dirty="0"/>
              <a:t> (0,05%) y </a:t>
            </a:r>
            <a:r>
              <a:rPr lang="es-ES" sz="2000" dirty="0" err="1"/>
              <a:t>Algae</a:t>
            </a:r>
            <a:r>
              <a:rPr lang="es-ES" sz="2000" dirty="0"/>
              <a:t> Tánico (0,5%) y realizar una evaluación cualitativa sobre ausencia o presencia de crecimiento de las </a:t>
            </a:r>
            <a:r>
              <a:rPr lang="es-ES" sz="2000" dirty="0" err="1"/>
              <a:t>microalgas</a:t>
            </a:r>
            <a:r>
              <a:rPr lang="es-ES" sz="2000" dirty="0"/>
              <a:t>. La observación de las placas en dichos medios se realizó a los 7, 14 y 21 días después de la siembra.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4EC377C-8319-43CD-866F-3CB3205515BD}"/>
              </a:ext>
            </a:extLst>
          </p:cNvPr>
          <p:cNvGrpSpPr/>
          <p:nvPr/>
        </p:nvGrpSpPr>
        <p:grpSpPr>
          <a:xfrm>
            <a:off x="1393971" y="36106507"/>
            <a:ext cx="7316870" cy="3152971"/>
            <a:chOff x="1393971" y="36106507"/>
            <a:chExt cx="7316870" cy="3152971"/>
          </a:xfrm>
        </p:grpSpPr>
        <p:pic>
          <p:nvPicPr>
            <p:cNvPr id="120" name="Imagen 119">
              <a:extLst>
                <a:ext uri="{FF2B5EF4-FFF2-40B4-BE49-F238E27FC236}">
                  <a16:creationId xmlns:a16="http://schemas.microsoft.com/office/drawing/2014/main" id="{26C4DC28-8836-46E7-B883-42C1903B8DEE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971" y="36106507"/>
              <a:ext cx="7316869" cy="3152971"/>
            </a:xfrm>
            <a:prstGeom prst="rect">
              <a:avLst/>
            </a:prstGeom>
            <a:noFill/>
          </p:spPr>
        </p:pic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110F182C-8B1C-4DD5-8E03-E63FBA3DD8DE}"/>
                </a:ext>
              </a:extLst>
            </p:cNvPr>
            <p:cNvSpPr txBox="1"/>
            <p:nvPr/>
          </p:nvSpPr>
          <p:spPr>
            <a:xfrm>
              <a:off x="5029200" y="38413578"/>
              <a:ext cx="3681641" cy="830997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/>
              </a:lvl1pPr>
            </a:lstStyle>
            <a:p>
              <a:r>
                <a:rPr lang="es-ES" sz="1600" dirty="0"/>
                <a:t>Figura 3. Células</a:t>
              </a:r>
            </a:p>
            <a:p>
              <a:r>
                <a:rPr lang="es-ES" sz="1600" dirty="0"/>
                <a:t>elipsoidales, con dos flagelos en el</a:t>
              </a:r>
            </a:p>
            <a:p>
              <a:r>
                <a:rPr lang="es-ES" sz="1600" dirty="0"/>
                <a:t>polo anterior y varios </a:t>
              </a:r>
              <a:r>
                <a:rPr lang="es-ES" sz="1600" dirty="0" err="1"/>
                <a:t>pirenoides</a:t>
              </a:r>
              <a:r>
                <a:rPr lang="es-ES" sz="1600" dirty="0"/>
                <a:t>.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D6D1036-C243-49FD-8DA4-12886CB52F7B}"/>
              </a:ext>
            </a:extLst>
          </p:cNvPr>
          <p:cNvGrpSpPr/>
          <p:nvPr/>
        </p:nvGrpSpPr>
        <p:grpSpPr>
          <a:xfrm>
            <a:off x="1393971" y="32345178"/>
            <a:ext cx="7316870" cy="3330758"/>
            <a:chOff x="1393971" y="32345178"/>
            <a:chExt cx="7316870" cy="3330758"/>
          </a:xfrm>
        </p:grpSpPr>
        <p:pic>
          <p:nvPicPr>
            <p:cNvPr id="119" name="Imagen 118">
              <a:extLst>
                <a:ext uri="{FF2B5EF4-FFF2-40B4-BE49-F238E27FC236}">
                  <a16:creationId xmlns:a16="http://schemas.microsoft.com/office/drawing/2014/main" id="{4AB7111E-FD7E-44D9-9774-1D5C46DF5BED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971" y="32345178"/>
              <a:ext cx="7316869" cy="3330758"/>
            </a:xfrm>
            <a:prstGeom prst="rect">
              <a:avLst/>
            </a:prstGeom>
            <a:noFill/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9F79E76-A05F-44C3-8064-AF29F3BC2D6A}"/>
                </a:ext>
              </a:extLst>
            </p:cNvPr>
            <p:cNvSpPr txBox="1"/>
            <p:nvPr/>
          </p:nvSpPr>
          <p:spPr>
            <a:xfrm>
              <a:off x="5029200" y="34831879"/>
              <a:ext cx="3681641" cy="830997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/>
              </a:lvl1pPr>
            </a:lstStyle>
            <a:p>
              <a:r>
                <a:rPr lang="es-ES" sz="1600" dirty="0"/>
                <a:t>Figura 2. Células circulares de pequeño diámetro, pared celular lisa y núcleo excéntrico. Sin </a:t>
              </a:r>
              <a:r>
                <a:rPr lang="es-ES" sz="1600" dirty="0" err="1"/>
                <a:t>pirenoides</a:t>
              </a:r>
              <a:r>
                <a:rPr lang="es-ES" sz="1600" dirty="0"/>
                <a:t>.</a:t>
              </a: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EB19C9B3-1286-47E6-932D-7364CB199841}"/>
              </a:ext>
            </a:extLst>
          </p:cNvPr>
          <p:cNvGrpSpPr/>
          <p:nvPr/>
        </p:nvGrpSpPr>
        <p:grpSpPr>
          <a:xfrm>
            <a:off x="24838225" y="28281377"/>
            <a:ext cx="6142814" cy="3691825"/>
            <a:chOff x="0" y="0"/>
            <a:chExt cx="3348355" cy="1799590"/>
          </a:xfrm>
        </p:grpSpPr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83498810-FB06-4211-B486-0BE2815EE6F7}"/>
                </a:ext>
              </a:extLst>
            </p:cNvPr>
            <p:cNvGrpSpPr/>
            <p:nvPr/>
          </p:nvGrpSpPr>
          <p:grpSpPr>
            <a:xfrm>
              <a:off x="0" y="0"/>
              <a:ext cx="3348355" cy="1799590"/>
              <a:chOff x="0" y="0"/>
              <a:chExt cx="3348355" cy="1799590"/>
            </a:xfrm>
          </p:grpSpPr>
          <p:pic>
            <p:nvPicPr>
              <p:cNvPr id="96" name="Imagen 95">
                <a:extLst>
                  <a:ext uri="{FF2B5EF4-FFF2-40B4-BE49-F238E27FC236}">
                    <a16:creationId xmlns:a16="http://schemas.microsoft.com/office/drawing/2014/main" id="{145DCF33-BBE5-4F12-B600-2B8FB6948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48355" cy="1799590"/>
              </a:xfrm>
              <a:prstGeom prst="rect">
                <a:avLst/>
              </a:prstGeom>
              <a:noFill/>
            </p:spPr>
          </p:pic>
          <p:sp>
            <p:nvSpPr>
              <p:cNvPr id="104" name="Cuadro de texto 6">
                <a:extLst>
                  <a:ext uri="{FF2B5EF4-FFF2-40B4-BE49-F238E27FC236}">
                    <a16:creationId xmlns:a16="http://schemas.microsoft.com/office/drawing/2014/main" id="{78846EF9-8037-4543-8A18-8C0213F1E56F}"/>
                  </a:ext>
                </a:extLst>
              </p:cNvPr>
              <p:cNvSpPr txBox="1"/>
              <p:nvPr/>
            </p:nvSpPr>
            <p:spPr>
              <a:xfrm>
                <a:off x="298960" y="1432193"/>
                <a:ext cx="516748" cy="2798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1600" b="1">
                    <a:effectLst/>
                    <a:latin typeface="Corbel" panose="020B0503020204020204" pitchFamily="34" charset="0"/>
                    <a:ea typeface="Times New Roman" panose="02020603050405020304" pitchFamily="18" charset="0"/>
                  </a:rPr>
                  <a:t>SS</a:t>
                </a:r>
                <a:endParaRPr lang="es-ES" sz="1600">
                  <a:effectLst/>
                  <a:latin typeface="Corbel" panose="020B0503020204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5" name="Cuadro de texto 7">
                <a:extLst>
                  <a:ext uri="{FF2B5EF4-FFF2-40B4-BE49-F238E27FC236}">
                    <a16:creationId xmlns:a16="http://schemas.microsoft.com/office/drawing/2014/main" id="{76024F25-E1C6-4199-A15A-AFA513A3CC9F}"/>
                  </a:ext>
                </a:extLst>
              </p:cNvPr>
              <p:cNvSpPr txBox="1"/>
              <p:nvPr/>
            </p:nvSpPr>
            <p:spPr>
              <a:xfrm>
                <a:off x="892366" y="1432193"/>
                <a:ext cx="698103" cy="2798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1600" b="1" dirty="0">
                    <a:effectLst/>
                    <a:latin typeface="Corbel" panose="020B0503020204020204" pitchFamily="34" charset="0"/>
                    <a:ea typeface="Times New Roman" panose="02020603050405020304" pitchFamily="18" charset="0"/>
                  </a:rPr>
                  <a:t>SONIC</a:t>
                </a:r>
                <a:endParaRPr lang="es-ES" sz="1600" dirty="0">
                  <a:effectLst/>
                  <a:latin typeface="Corbel" panose="020B0503020204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8" name="Cuadro de texto 8">
                <a:extLst>
                  <a:ext uri="{FF2B5EF4-FFF2-40B4-BE49-F238E27FC236}">
                    <a16:creationId xmlns:a16="http://schemas.microsoft.com/office/drawing/2014/main" id="{059B73A5-893D-479D-9A40-EE6D7C4B91A5}"/>
                  </a:ext>
                </a:extLst>
              </p:cNvPr>
              <p:cNvSpPr txBox="1"/>
              <p:nvPr/>
            </p:nvSpPr>
            <p:spPr>
              <a:xfrm>
                <a:off x="1793762" y="1446363"/>
                <a:ext cx="652443" cy="30371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1600" b="1">
                    <a:effectLst/>
                    <a:latin typeface="Corbel" panose="020B0503020204020204" pitchFamily="34" charset="0"/>
                    <a:ea typeface="Times New Roman" panose="02020603050405020304" pitchFamily="18" charset="0"/>
                  </a:rPr>
                  <a:t>SS</a:t>
                </a:r>
                <a:endParaRPr lang="es-ES" sz="1600">
                  <a:effectLst/>
                  <a:latin typeface="Corbel" panose="020B0503020204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9" name="Cuadro de texto 9">
                <a:extLst>
                  <a:ext uri="{FF2B5EF4-FFF2-40B4-BE49-F238E27FC236}">
                    <a16:creationId xmlns:a16="http://schemas.microsoft.com/office/drawing/2014/main" id="{7168479F-4867-420A-86A1-DD5660EE658A}"/>
                  </a:ext>
                </a:extLst>
              </p:cNvPr>
              <p:cNvSpPr txBox="1"/>
              <p:nvPr/>
            </p:nvSpPr>
            <p:spPr>
              <a:xfrm>
                <a:off x="2522863" y="1440861"/>
                <a:ext cx="717866" cy="30993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1600" b="1">
                    <a:effectLst/>
                    <a:latin typeface="Corbel" panose="020B0503020204020204" pitchFamily="34" charset="0"/>
                    <a:ea typeface="Times New Roman" panose="02020603050405020304" pitchFamily="18" charset="0"/>
                  </a:rPr>
                  <a:t>SONIC</a:t>
                </a:r>
                <a:endParaRPr lang="es-ES" sz="1600">
                  <a:effectLst/>
                  <a:latin typeface="Corbel" panose="020B0503020204020204" pitchFamily="34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97F1563D-F858-478F-9DAB-B4750EFC808D}"/>
                </a:ext>
              </a:extLst>
            </p:cNvPr>
            <p:cNvCxnSpPr/>
            <p:nvPr/>
          </p:nvCxnSpPr>
          <p:spPr>
            <a:xfrm flipH="1">
              <a:off x="859316" y="418641"/>
              <a:ext cx="9525" cy="12573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6DB5A310-A202-4FEA-814B-BE5CA1314416}"/>
                </a:ext>
              </a:extLst>
            </p:cNvPr>
            <p:cNvCxnSpPr/>
            <p:nvPr/>
          </p:nvCxnSpPr>
          <p:spPr>
            <a:xfrm flipH="1">
              <a:off x="2478795" y="418641"/>
              <a:ext cx="9525" cy="12573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D245DB9A-B8ED-46E8-9195-F11A6F928FE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9430" t="10592" r="20418" b="13169"/>
          <a:stretch/>
        </p:blipFill>
        <p:spPr>
          <a:xfrm>
            <a:off x="1449604" y="141048"/>
            <a:ext cx="6489904" cy="3533721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159CEAB-4ADB-4A0D-A093-960BB9190F24}"/>
              </a:ext>
            </a:extLst>
          </p:cNvPr>
          <p:cNvSpPr/>
          <p:nvPr/>
        </p:nvSpPr>
        <p:spPr>
          <a:xfrm>
            <a:off x="24804197" y="141049"/>
            <a:ext cx="7002864" cy="34845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453020B0-7E78-4CA7-A1E1-733B4FAD05AF}"/>
              </a:ext>
            </a:extLst>
          </p:cNvPr>
          <p:cNvGrpSpPr/>
          <p:nvPr/>
        </p:nvGrpSpPr>
        <p:grpSpPr>
          <a:xfrm>
            <a:off x="27742221" y="21976253"/>
            <a:ext cx="3067461" cy="2776226"/>
            <a:chOff x="4848853" y="3437705"/>
            <a:chExt cx="3491502" cy="2758485"/>
          </a:xfrm>
        </p:grpSpPr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E0E0E534-773E-4D45-9CB2-91F2DCD26490}"/>
                </a:ext>
              </a:extLst>
            </p:cNvPr>
            <p:cNvSpPr/>
            <p:nvPr/>
          </p:nvSpPr>
          <p:spPr>
            <a:xfrm>
              <a:off x="5076392" y="3437705"/>
              <a:ext cx="2835449" cy="469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2160"/>
                </a:spcBef>
                <a:spcAft>
                  <a:spcPts val="540"/>
                </a:spcAft>
              </a:pPr>
              <a:r>
                <a:rPr lang="en-GB" b="1" dirty="0" err="1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Sonicador</a:t>
              </a:r>
              <a:r>
                <a:rPr lang="en-GB" b="1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BRANSON</a:t>
              </a:r>
              <a:endParaRPr lang="es-ES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1" name="Imagen 110">
              <a:extLst>
                <a:ext uri="{FF2B5EF4-FFF2-40B4-BE49-F238E27FC236}">
                  <a16:creationId xmlns:a16="http://schemas.microsoft.com/office/drawing/2014/main" id="{306A984D-7D4D-43DB-A53A-65CD3F0C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48853" y="3932829"/>
              <a:ext cx="1676545" cy="22374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DE231446-697F-49A6-9AC2-03AA350F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627507" y="3908748"/>
              <a:ext cx="1712848" cy="2287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88505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16204</TotalTime>
  <Words>1120</Words>
  <Application>Microsoft Office PowerPoint</Application>
  <PresentationFormat>Personalizado</PresentationFormat>
  <Paragraphs>91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Corbel</vt:lpstr>
      <vt:lpstr>Times New Roman</vt:lpstr>
      <vt:lpstr>Parallax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TG</dc:creator>
  <cp:lastModifiedBy>Ana Toribio Gallardo</cp:lastModifiedBy>
  <cp:revision>222</cp:revision>
  <dcterms:created xsi:type="dcterms:W3CDTF">2019-10-21T10:22:58Z</dcterms:created>
  <dcterms:modified xsi:type="dcterms:W3CDTF">2020-11-04T11:38:41Z</dcterms:modified>
</cp:coreProperties>
</file>